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434" r:id="rId3"/>
    <p:sldId id="443" r:id="rId4"/>
    <p:sldId id="441" r:id="rId5"/>
    <p:sldId id="442" r:id="rId6"/>
    <p:sldId id="323" r:id="rId7"/>
    <p:sldId id="422" r:id="rId8"/>
    <p:sldId id="447" r:id="rId9"/>
    <p:sldId id="458" r:id="rId10"/>
    <p:sldId id="459" r:id="rId11"/>
    <p:sldId id="461" r:id="rId12"/>
    <p:sldId id="460" r:id="rId13"/>
    <p:sldId id="455" r:id="rId14"/>
    <p:sldId id="456" r:id="rId15"/>
    <p:sldId id="448" r:id="rId16"/>
    <p:sldId id="449" r:id="rId17"/>
    <p:sldId id="314" r:id="rId18"/>
  </p:sldIdLst>
  <p:sldSz cx="9144000" cy="6858000" type="screen4x3"/>
  <p:notesSz cx="6797675" cy="99266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Tekijä" initials="T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D15"/>
    <a:srgbClr val="52525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Normaali tyyl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4" autoAdjust="0"/>
  </p:normalViewPr>
  <p:slideViewPr>
    <p:cSldViewPr>
      <p:cViewPr>
        <p:scale>
          <a:sx n="70" d="100"/>
          <a:sy n="70" d="100"/>
        </p:scale>
        <p:origin x="-273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3" d="100"/>
          <a:sy n="153" d="100"/>
        </p:scale>
        <p:origin x="-6904" y="-10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2008E-BD01-470B-9129-84B42206630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E8AD4381-4ED2-42F2-A232-F81B83FDC4E3}">
      <dgm:prSet/>
      <dgm:spPr>
        <a:solidFill>
          <a:srgbClr val="FF3D15"/>
        </a:solidFill>
      </dgm:spPr>
      <dgm:t>
        <a:bodyPr/>
        <a:lstStyle/>
        <a:p>
          <a:pPr rtl="0"/>
          <a:r>
            <a:rPr lang="fi-FI" b="1" dirty="0" smtClean="0">
              <a:latin typeface="Arial" pitchFamily="34" charset="0"/>
              <a:cs typeface="Arial" pitchFamily="34" charset="0"/>
            </a:rPr>
            <a:t>Nuorisotakuu lisäsi resursseja etsivään nuorisotyöhön. Etsivä nuorisotyö </a:t>
          </a:r>
          <a:br>
            <a:rPr lang="fi-FI" b="1" dirty="0" smtClean="0">
              <a:latin typeface="Arial" pitchFamily="34" charset="0"/>
              <a:cs typeface="Arial" pitchFamily="34" charset="0"/>
            </a:rPr>
          </a:br>
          <a:r>
            <a:rPr lang="fi-FI" b="1" dirty="0" smtClean="0">
              <a:latin typeface="Arial" pitchFamily="34" charset="0"/>
              <a:cs typeface="Arial" pitchFamily="34" charset="0"/>
            </a:rPr>
            <a:t>2012 vs. 2013 </a:t>
          </a:r>
          <a:endParaRPr lang="fi-FI" b="1" dirty="0">
            <a:latin typeface="Arial" pitchFamily="34" charset="0"/>
            <a:cs typeface="Arial" pitchFamily="34" charset="0"/>
          </a:endParaRPr>
        </a:p>
      </dgm:t>
    </dgm:pt>
    <dgm:pt modelId="{02801058-5DE0-4A4D-9F24-4F99A7D8DCD8}" type="parTrans" cxnId="{8E2B6FD2-0B01-4759-9726-4D17EBD763AE}">
      <dgm:prSet/>
      <dgm:spPr/>
      <dgm:t>
        <a:bodyPr/>
        <a:lstStyle/>
        <a:p>
          <a:endParaRPr lang="fi-FI"/>
        </a:p>
      </dgm:t>
    </dgm:pt>
    <dgm:pt modelId="{F9C35B43-0386-4E4D-B64A-B42F5AC62D4E}" type="sibTrans" cxnId="{8E2B6FD2-0B01-4759-9726-4D17EBD763AE}">
      <dgm:prSet/>
      <dgm:spPr/>
      <dgm:t>
        <a:bodyPr/>
        <a:lstStyle/>
        <a:p>
          <a:endParaRPr lang="fi-FI"/>
        </a:p>
      </dgm:t>
    </dgm:pt>
    <dgm:pt modelId="{40FE753B-6B3C-4EA2-90CA-D0A23B140768}">
      <dgm:prSet custT="1"/>
      <dgm:spPr/>
      <dgm:t>
        <a:bodyPr/>
        <a:lstStyle/>
        <a:p>
          <a:pPr rtl="0"/>
          <a:r>
            <a:rPr lang="fi-FI" sz="1400" b="1" dirty="0" smtClean="0">
              <a:latin typeface="Arial" pitchFamily="34" charset="0"/>
              <a:cs typeface="Arial" pitchFamily="34" charset="0"/>
            </a:rPr>
            <a:t>Vuonna 2012 yhteys 20 400 nuoreen</a:t>
          </a:r>
        </a:p>
        <a:p>
          <a:pPr rtl="0"/>
          <a:r>
            <a:rPr lang="fi-FI" sz="1400" b="1" dirty="0" smtClean="0">
              <a:latin typeface="Arial" pitchFamily="34" charset="0"/>
              <a:cs typeface="Arial" pitchFamily="34" charset="0"/>
            </a:rPr>
            <a:t> </a:t>
          </a:r>
          <a:br>
            <a:rPr lang="fi-FI" sz="1400" b="1" dirty="0" smtClean="0">
              <a:latin typeface="Arial" pitchFamily="34" charset="0"/>
              <a:cs typeface="Arial" pitchFamily="34" charset="0"/>
            </a:rPr>
          </a:br>
          <a:r>
            <a:rPr lang="fi-FI" sz="1400" b="1" dirty="0" smtClean="0">
              <a:latin typeface="Arial" pitchFamily="34" charset="0"/>
              <a:cs typeface="Arial" pitchFamily="34" charset="0"/>
            </a:rPr>
            <a:t>Vuonna 2013 yhteys </a:t>
          </a:r>
          <a:r>
            <a:rPr lang="fi-FI" sz="1400" b="1" dirty="0" smtClean="0"/>
            <a:t>27 100 </a:t>
          </a:r>
          <a:r>
            <a:rPr lang="fi-FI" sz="1400" b="1" dirty="0" smtClean="0">
              <a:latin typeface="Arial" pitchFamily="34" charset="0"/>
              <a:cs typeface="Arial" pitchFamily="34" charset="0"/>
            </a:rPr>
            <a:t>nuoreen</a:t>
          </a:r>
          <a:endParaRPr lang="fi-FI" sz="1400" b="1" dirty="0">
            <a:latin typeface="Arial" pitchFamily="34" charset="0"/>
            <a:cs typeface="Arial" pitchFamily="34" charset="0"/>
          </a:endParaRPr>
        </a:p>
      </dgm:t>
    </dgm:pt>
    <dgm:pt modelId="{D1D633F6-65A5-49BE-A848-A5A3F9B25CBA}" type="parTrans" cxnId="{0F12AF5B-99E3-4E1A-A745-FA13B20D8612}">
      <dgm:prSet/>
      <dgm:spPr/>
      <dgm:t>
        <a:bodyPr/>
        <a:lstStyle/>
        <a:p>
          <a:endParaRPr lang="fi-FI"/>
        </a:p>
      </dgm:t>
    </dgm:pt>
    <dgm:pt modelId="{F805A304-6241-4A23-BEE9-1C6443E670FB}" type="sibTrans" cxnId="{0F12AF5B-99E3-4E1A-A745-FA13B20D8612}">
      <dgm:prSet/>
      <dgm:spPr/>
      <dgm:t>
        <a:bodyPr/>
        <a:lstStyle/>
        <a:p>
          <a:endParaRPr lang="fi-FI"/>
        </a:p>
      </dgm:t>
    </dgm:pt>
    <dgm:pt modelId="{1BE3C21E-6108-4010-8BC6-1906FB00BB40}">
      <dgm:prSet custT="1"/>
      <dgm:spPr/>
      <dgm:t>
        <a:bodyPr/>
        <a:lstStyle/>
        <a:p>
          <a:pPr rtl="0"/>
          <a:r>
            <a:rPr lang="fi-FI" sz="1400" b="1" dirty="0" smtClean="0">
              <a:latin typeface="Arial" pitchFamily="34" charset="0"/>
              <a:cs typeface="Arial" pitchFamily="34" charset="0"/>
            </a:rPr>
            <a:t>Vuonna 2012 pidempiaikaista tukea 14 400 nuorelle</a:t>
          </a:r>
        </a:p>
        <a:p>
          <a:pPr rtl="0"/>
          <a:endParaRPr lang="fi-FI" sz="1400" b="1" dirty="0" smtClean="0">
            <a:latin typeface="Arial" pitchFamily="34" charset="0"/>
            <a:cs typeface="Arial" pitchFamily="34" charset="0"/>
          </a:endParaRPr>
        </a:p>
        <a:p>
          <a:pPr rtl="0"/>
          <a:r>
            <a:rPr lang="fi-FI" sz="1400" b="1" dirty="0" smtClean="0">
              <a:latin typeface="Arial" pitchFamily="34" charset="0"/>
              <a:cs typeface="Arial" pitchFamily="34" charset="0"/>
            </a:rPr>
            <a:t>Vuonna 2013 pidempiaikaista tukea </a:t>
          </a:r>
          <a:br>
            <a:rPr lang="fi-FI" sz="1400" b="1" dirty="0" smtClean="0">
              <a:latin typeface="Arial" pitchFamily="34" charset="0"/>
              <a:cs typeface="Arial" pitchFamily="34" charset="0"/>
            </a:rPr>
          </a:br>
          <a:r>
            <a:rPr lang="fi-FI" sz="1400" b="1" dirty="0" smtClean="0"/>
            <a:t>16 600 </a:t>
          </a:r>
          <a:r>
            <a:rPr lang="fi-FI" sz="1400" b="1" dirty="0" smtClean="0">
              <a:latin typeface="Arial" pitchFamily="34" charset="0"/>
              <a:cs typeface="Arial" pitchFamily="34" charset="0"/>
            </a:rPr>
            <a:t>nuorelle</a:t>
          </a:r>
          <a:endParaRPr lang="fi-FI" sz="1400" b="1" dirty="0">
            <a:latin typeface="Arial" pitchFamily="34" charset="0"/>
            <a:cs typeface="Arial" pitchFamily="34" charset="0"/>
          </a:endParaRPr>
        </a:p>
      </dgm:t>
    </dgm:pt>
    <dgm:pt modelId="{CFEBAD6D-8995-4914-AC59-C58A7A218B38}" type="parTrans" cxnId="{649FC644-7516-4DDA-A4D9-FAC08E336CE3}">
      <dgm:prSet/>
      <dgm:spPr/>
      <dgm:t>
        <a:bodyPr/>
        <a:lstStyle/>
        <a:p>
          <a:endParaRPr lang="fi-FI"/>
        </a:p>
      </dgm:t>
    </dgm:pt>
    <dgm:pt modelId="{DE8223A5-ADA4-4F9E-8349-63C47AC61A45}" type="sibTrans" cxnId="{649FC644-7516-4DDA-A4D9-FAC08E336CE3}">
      <dgm:prSet/>
      <dgm:spPr/>
      <dgm:t>
        <a:bodyPr/>
        <a:lstStyle/>
        <a:p>
          <a:endParaRPr lang="fi-FI"/>
        </a:p>
      </dgm:t>
    </dgm:pt>
    <dgm:pt modelId="{3A7001AB-9D1D-49CB-B734-6B3F478A9A9D}" type="pres">
      <dgm:prSet presAssocID="{A692008E-BD01-470B-9129-84B4220663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3EA71676-EB15-46C1-9470-B2B7EB6FFEF1}" type="pres">
      <dgm:prSet presAssocID="{E8AD4381-4ED2-42F2-A232-F81B83FDC4E3}" presName="root" presStyleCnt="0"/>
      <dgm:spPr/>
    </dgm:pt>
    <dgm:pt modelId="{0E8406D4-5509-440F-9A34-94BEDB85CD82}" type="pres">
      <dgm:prSet presAssocID="{E8AD4381-4ED2-42F2-A232-F81B83FDC4E3}" presName="rootComposite" presStyleCnt="0"/>
      <dgm:spPr/>
    </dgm:pt>
    <dgm:pt modelId="{D67045F3-5721-4D16-9061-4CA243A55015}" type="pres">
      <dgm:prSet presAssocID="{E8AD4381-4ED2-42F2-A232-F81B83FDC4E3}" presName="rootText" presStyleLbl="node1" presStyleIdx="0" presStyleCnt="1"/>
      <dgm:spPr/>
      <dgm:t>
        <a:bodyPr/>
        <a:lstStyle/>
        <a:p>
          <a:endParaRPr lang="fi-FI"/>
        </a:p>
      </dgm:t>
    </dgm:pt>
    <dgm:pt modelId="{4D74BB64-42CA-457C-BBFA-B203199D9C56}" type="pres">
      <dgm:prSet presAssocID="{E8AD4381-4ED2-42F2-A232-F81B83FDC4E3}" presName="rootConnector" presStyleLbl="node1" presStyleIdx="0" presStyleCnt="1"/>
      <dgm:spPr/>
      <dgm:t>
        <a:bodyPr/>
        <a:lstStyle/>
        <a:p>
          <a:endParaRPr lang="fi-FI"/>
        </a:p>
      </dgm:t>
    </dgm:pt>
    <dgm:pt modelId="{CADD1C56-5B6E-4310-9561-7DB505102D98}" type="pres">
      <dgm:prSet presAssocID="{E8AD4381-4ED2-42F2-A232-F81B83FDC4E3}" presName="childShape" presStyleCnt="0"/>
      <dgm:spPr/>
    </dgm:pt>
    <dgm:pt modelId="{467AAA59-6B6A-4520-AA4E-092C91B636B8}" type="pres">
      <dgm:prSet presAssocID="{D1D633F6-65A5-49BE-A848-A5A3F9B25CBA}" presName="Name13" presStyleLbl="parChTrans1D2" presStyleIdx="0" presStyleCnt="2"/>
      <dgm:spPr/>
      <dgm:t>
        <a:bodyPr/>
        <a:lstStyle/>
        <a:p>
          <a:endParaRPr lang="fi-FI"/>
        </a:p>
      </dgm:t>
    </dgm:pt>
    <dgm:pt modelId="{4DD8FECD-FEE4-4C9D-B880-23D7240719AA}" type="pres">
      <dgm:prSet presAssocID="{40FE753B-6B3C-4EA2-90CA-D0A23B140768}" presName="childText" presStyleLbl="bgAcc1" presStyleIdx="0" presStyleCnt="2" custScaleX="11248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AB8C5F9-B722-4088-B0AE-C45128893616}" type="pres">
      <dgm:prSet presAssocID="{CFEBAD6D-8995-4914-AC59-C58A7A218B38}" presName="Name13" presStyleLbl="parChTrans1D2" presStyleIdx="1" presStyleCnt="2"/>
      <dgm:spPr/>
      <dgm:t>
        <a:bodyPr/>
        <a:lstStyle/>
        <a:p>
          <a:endParaRPr lang="fi-FI"/>
        </a:p>
      </dgm:t>
    </dgm:pt>
    <dgm:pt modelId="{C85A9C7C-9FC8-4D28-ABCC-E3242B911412}" type="pres">
      <dgm:prSet presAssocID="{1BE3C21E-6108-4010-8BC6-1906FB00BB40}" presName="childText" presStyleLbl="bgAcc1" presStyleIdx="1" presStyleCnt="2" custScaleX="11374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F37ECF38-5907-42D1-903C-9D951B2C5C59}" type="presOf" srcId="{A692008E-BD01-470B-9129-84B42206630E}" destId="{3A7001AB-9D1D-49CB-B734-6B3F478A9A9D}" srcOrd="0" destOrd="0" presId="urn:microsoft.com/office/officeart/2005/8/layout/hierarchy3"/>
    <dgm:cxn modelId="{8E2B6FD2-0B01-4759-9726-4D17EBD763AE}" srcId="{A692008E-BD01-470B-9129-84B42206630E}" destId="{E8AD4381-4ED2-42F2-A232-F81B83FDC4E3}" srcOrd="0" destOrd="0" parTransId="{02801058-5DE0-4A4D-9F24-4F99A7D8DCD8}" sibTransId="{F9C35B43-0386-4E4D-B64A-B42F5AC62D4E}"/>
    <dgm:cxn modelId="{5E9BB46F-EDA9-4851-8457-29A9CDDAB450}" type="presOf" srcId="{1BE3C21E-6108-4010-8BC6-1906FB00BB40}" destId="{C85A9C7C-9FC8-4D28-ABCC-E3242B911412}" srcOrd="0" destOrd="0" presId="urn:microsoft.com/office/officeart/2005/8/layout/hierarchy3"/>
    <dgm:cxn modelId="{649FC644-7516-4DDA-A4D9-FAC08E336CE3}" srcId="{E8AD4381-4ED2-42F2-A232-F81B83FDC4E3}" destId="{1BE3C21E-6108-4010-8BC6-1906FB00BB40}" srcOrd="1" destOrd="0" parTransId="{CFEBAD6D-8995-4914-AC59-C58A7A218B38}" sibTransId="{DE8223A5-ADA4-4F9E-8349-63C47AC61A45}"/>
    <dgm:cxn modelId="{34786590-5244-4A8A-A2A8-2E26A8DCDAD0}" type="presOf" srcId="{40FE753B-6B3C-4EA2-90CA-D0A23B140768}" destId="{4DD8FECD-FEE4-4C9D-B880-23D7240719AA}" srcOrd="0" destOrd="0" presId="urn:microsoft.com/office/officeart/2005/8/layout/hierarchy3"/>
    <dgm:cxn modelId="{749A7A5E-5566-4CB9-904D-8DDF621C6F06}" type="presOf" srcId="{D1D633F6-65A5-49BE-A848-A5A3F9B25CBA}" destId="{467AAA59-6B6A-4520-AA4E-092C91B636B8}" srcOrd="0" destOrd="0" presId="urn:microsoft.com/office/officeart/2005/8/layout/hierarchy3"/>
    <dgm:cxn modelId="{0F12AF5B-99E3-4E1A-A745-FA13B20D8612}" srcId="{E8AD4381-4ED2-42F2-A232-F81B83FDC4E3}" destId="{40FE753B-6B3C-4EA2-90CA-D0A23B140768}" srcOrd="0" destOrd="0" parTransId="{D1D633F6-65A5-49BE-A848-A5A3F9B25CBA}" sibTransId="{F805A304-6241-4A23-BEE9-1C6443E670FB}"/>
    <dgm:cxn modelId="{CE9ED643-1C0B-4F42-A45F-AACBA5F01595}" type="presOf" srcId="{E8AD4381-4ED2-42F2-A232-F81B83FDC4E3}" destId="{D67045F3-5721-4D16-9061-4CA243A55015}" srcOrd="0" destOrd="0" presId="urn:microsoft.com/office/officeart/2005/8/layout/hierarchy3"/>
    <dgm:cxn modelId="{EA5E5306-73A2-444D-AB4F-AD815CB345F0}" type="presOf" srcId="{CFEBAD6D-8995-4914-AC59-C58A7A218B38}" destId="{BAB8C5F9-B722-4088-B0AE-C45128893616}" srcOrd="0" destOrd="0" presId="urn:microsoft.com/office/officeart/2005/8/layout/hierarchy3"/>
    <dgm:cxn modelId="{FAA6E5EF-9714-4D4A-BB2E-B767A1AA7895}" type="presOf" srcId="{E8AD4381-4ED2-42F2-A232-F81B83FDC4E3}" destId="{4D74BB64-42CA-457C-BBFA-B203199D9C56}" srcOrd="1" destOrd="0" presId="urn:microsoft.com/office/officeart/2005/8/layout/hierarchy3"/>
    <dgm:cxn modelId="{C56335DE-6622-4BBE-9283-C79005EDD71C}" type="presParOf" srcId="{3A7001AB-9D1D-49CB-B734-6B3F478A9A9D}" destId="{3EA71676-EB15-46C1-9470-B2B7EB6FFEF1}" srcOrd="0" destOrd="0" presId="urn:microsoft.com/office/officeart/2005/8/layout/hierarchy3"/>
    <dgm:cxn modelId="{282546BD-739A-4C9E-9F9B-B7A0E0A6B2F1}" type="presParOf" srcId="{3EA71676-EB15-46C1-9470-B2B7EB6FFEF1}" destId="{0E8406D4-5509-440F-9A34-94BEDB85CD82}" srcOrd="0" destOrd="0" presId="urn:microsoft.com/office/officeart/2005/8/layout/hierarchy3"/>
    <dgm:cxn modelId="{B9009891-C4B3-46F4-B1FB-EE34B025E84D}" type="presParOf" srcId="{0E8406D4-5509-440F-9A34-94BEDB85CD82}" destId="{D67045F3-5721-4D16-9061-4CA243A55015}" srcOrd="0" destOrd="0" presId="urn:microsoft.com/office/officeart/2005/8/layout/hierarchy3"/>
    <dgm:cxn modelId="{72BF37EE-AF42-4C51-8C42-CE4948DB43E2}" type="presParOf" srcId="{0E8406D4-5509-440F-9A34-94BEDB85CD82}" destId="{4D74BB64-42CA-457C-BBFA-B203199D9C56}" srcOrd="1" destOrd="0" presId="urn:microsoft.com/office/officeart/2005/8/layout/hierarchy3"/>
    <dgm:cxn modelId="{B27087EB-7C4D-4178-813C-B578386EE70C}" type="presParOf" srcId="{3EA71676-EB15-46C1-9470-B2B7EB6FFEF1}" destId="{CADD1C56-5B6E-4310-9561-7DB505102D98}" srcOrd="1" destOrd="0" presId="urn:microsoft.com/office/officeart/2005/8/layout/hierarchy3"/>
    <dgm:cxn modelId="{A0E557D1-2A46-4199-A8C8-1A1280F19B9E}" type="presParOf" srcId="{CADD1C56-5B6E-4310-9561-7DB505102D98}" destId="{467AAA59-6B6A-4520-AA4E-092C91B636B8}" srcOrd="0" destOrd="0" presId="urn:microsoft.com/office/officeart/2005/8/layout/hierarchy3"/>
    <dgm:cxn modelId="{D0C95369-1A9D-4E9A-A2B9-02A572ACD661}" type="presParOf" srcId="{CADD1C56-5B6E-4310-9561-7DB505102D98}" destId="{4DD8FECD-FEE4-4C9D-B880-23D7240719AA}" srcOrd="1" destOrd="0" presId="urn:microsoft.com/office/officeart/2005/8/layout/hierarchy3"/>
    <dgm:cxn modelId="{26823EB3-19FB-4A23-B510-D38CBDE61752}" type="presParOf" srcId="{CADD1C56-5B6E-4310-9561-7DB505102D98}" destId="{BAB8C5F9-B722-4088-B0AE-C45128893616}" srcOrd="2" destOrd="0" presId="urn:microsoft.com/office/officeart/2005/8/layout/hierarchy3"/>
    <dgm:cxn modelId="{49193CDC-2F21-4319-AD5E-7841DCFC6614}" type="presParOf" srcId="{CADD1C56-5B6E-4310-9561-7DB505102D98}" destId="{C85A9C7C-9FC8-4D28-ABCC-E3242B91141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767DDB-64F8-48BF-B123-3ACBC13D152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DC0199F1-1932-4171-963C-F643B8782AA5}">
      <dgm:prSet/>
      <dgm:spPr>
        <a:solidFill>
          <a:srgbClr val="FF3D15"/>
        </a:solidFill>
      </dgm:spPr>
      <dgm:t>
        <a:bodyPr/>
        <a:lstStyle/>
        <a:p>
          <a:pPr rtl="0"/>
          <a:r>
            <a:rPr lang="fi-FI" b="1" dirty="0" smtClean="0">
              <a:latin typeface="Arial" pitchFamily="34" charset="0"/>
              <a:cs typeface="Arial" pitchFamily="34" charset="0"/>
            </a:rPr>
            <a:t>Nuorisotakuu verkossa:</a:t>
          </a:r>
          <a:endParaRPr lang="fi-FI" dirty="0">
            <a:latin typeface="Arial" pitchFamily="34" charset="0"/>
            <a:cs typeface="Arial" pitchFamily="34" charset="0"/>
          </a:endParaRPr>
        </a:p>
      </dgm:t>
    </dgm:pt>
    <dgm:pt modelId="{39AB6C37-E7F1-4A4D-9A3B-1CD03F3B75BD}" type="parTrans" cxnId="{D2FBBDDA-570A-421E-A48A-92E64C64E1E1}">
      <dgm:prSet/>
      <dgm:spPr/>
      <dgm:t>
        <a:bodyPr/>
        <a:lstStyle/>
        <a:p>
          <a:endParaRPr lang="fi-FI"/>
        </a:p>
      </dgm:t>
    </dgm:pt>
    <dgm:pt modelId="{8D821188-3DD2-4B89-AB73-222419EC20E2}" type="sibTrans" cxnId="{D2FBBDDA-570A-421E-A48A-92E64C64E1E1}">
      <dgm:prSet/>
      <dgm:spPr/>
      <dgm:t>
        <a:bodyPr/>
        <a:lstStyle/>
        <a:p>
          <a:endParaRPr lang="fi-FI"/>
        </a:p>
      </dgm:t>
    </dgm:pt>
    <dgm:pt modelId="{94C8FB6E-D2FD-4644-9084-3382E1915671}">
      <dgm:prSet custT="1"/>
      <dgm:spPr>
        <a:ln>
          <a:solidFill>
            <a:srgbClr val="FF3D15"/>
          </a:solidFill>
        </a:ln>
      </dgm:spPr>
      <dgm:t>
        <a:bodyPr/>
        <a:lstStyle/>
        <a:p>
          <a:pPr rtl="0"/>
          <a:r>
            <a:rPr lang="fi-FI" sz="2000" dirty="0" smtClean="0">
              <a:latin typeface="Arial" pitchFamily="34" charset="0"/>
              <a:cs typeface="Arial" pitchFamily="34" charset="0"/>
            </a:rPr>
            <a:t>www.nuorisotakuu.fi</a:t>
          </a:r>
          <a:endParaRPr lang="fi-FI" sz="2000" dirty="0">
            <a:latin typeface="Arial" pitchFamily="34" charset="0"/>
            <a:cs typeface="Arial" pitchFamily="34" charset="0"/>
          </a:endParaRPr>
        </a:p>
      </dgm:t>
    </dgm:pt>
    <dgm:pt modelId="{9785301E-5C18-4BF6-8977-CE1518C9F716}" type="parTrans" cxnId="{783C12D2-22DD-4C93-BF1B-E6C8DDB9D78A}">
      <dgm:prSet/>
      <dgm:spPr/>
      <dgm:t>
        <a:bodyPr/>
        <a:lstStyle/>
        <a:p>
          <a:endParaRPr lang="fi-FI"/>
        </a:p>
      </dgm:t>
    </dgm:pt>
    <dgm:pt modelId="{E8142FF6-0C1D-4A36-AA4D-62D548032733}" type="sibTrans" cxnId="{783C12D2-22DD-4C93-BF1B-E6C8DDB9D78A}">
      <dgm:prSet/>
      <dgm:spPr/>
      <dgm:t>
        <a:bodyPr/>
        <a:lstStyle/>
        <a:p>
          <a:endParaRPr lang="fi-FI"/>
        </a:p>
      </dgm:t>
    </dgm:pt>
    <dgm:pt modelId="{FD632D2F-87F2-4FB6-A9B5-336AAC2554CB}">
      <dgm:prSet custT="1"/>
      <dgm:spPr>
        <a:ln>
          <a:solidFill>
            <a:srgbClr val="FF3D15"/>
          </a:solidFill>
        </a:ln>
      </dgm:spPr>
      <dgm:t>
        <a:bodyPr/>
        <a:lstStyle/>
        <a:p>
          <a:pPr rtl="0"/>
          <a:r>
            <a:rPr lang="fi-FI" sz="2000" dirty="0" err="1" smtClean="0">
              <a:latin typeface="Arial" pitchFamily="34" charset="0"/>
              <a:cs typeface="Arial" pitchFamily="34" charset="0"/>
            </a:rPr>
            <a:t>www.ungdomsgaranti.fi</a:t>
          </a:r>
          <a:r>
            <a:rPr lang="fi-FI" sz="2000" dirty="0" smtClean="0">
              <a:latin typeface="Arial" pitchFamily="34" charset="0"/>
              <a:cs typeface="Arial" pitchFamily="34" charset="0"/>
            </a:rPr>
            <a:t> </a:t>
          </a:r>
          <a:endParaRPr lang="fi-FI" sz="2000" dirty="0">
            <a:latin typeface="Arial" pitchFamily="34" charset="0"/>
            <a:cs typeface="Arial" pitchFamily="34" charset="0"/>
          </a:endParaRPr>
        </a:p>
      </dgm:t>
    </dgm:pt>
    <dgm:pt modelId="{E1BDC098-8974-45F4-B4EF-2A9AA69B6FA8}" type="parTrans" cxnId="{7DAFF8FA-DCC4-406B-93AF-FA226223DF0F}">
      <dgm:prSet/>
      <dgm:spPr/>
      <dgm:t>
        <a:bodyPr/>
        <a:lstStyle/>
        <a:p>
          <a:endParaRPr lang="fi-FI"/>
        </a:p>
      </dgm:t>
    </dgm:pt>
    <dgm:pt modelId="{A5DD3D4A-FFB2-48CA-AE6E-4104ED799E76}" type="sibTrans" cxnId="{7DAFF8FA-DCC4-406B-93AF-FA226223DF0F}">
      <dgm:prSet/>
      <dgm:spPr/>
      <dgm:t>
        <a:bodyPr/>
        <a:lstStyle/>
        <a:p>
          <a:endParaRPr lang="fi-FI"/>
        </a:p>
      </dgm:t>
    </dgm:pt>
    <dgm:pt modelId="{86AB36E7-CB56-4DDA-ACB4-AEA8380C6B13}">
      <dgm:prSet custT="1"/>
      <dgm:spPr>
        <a:ln>
          <a:solidFill>
            <a:srgbClr val="FF3D15"/>
          </a:solidFill>
        </a:ln>
      </dgm:spPr>
      <dgm:t>
        <a:bodyPr/>
        <a:lstStyle/>
        <a:p>
          <a:pPr rtl="0"/>
          <a:r>
            <a:rPr lang="fi-FI" sz="2000" dirty="0" err="1" smtClean="0">
              <a:latin typeface="Arial" pitchFamily="34" charset="0"/>
              <a:cs typeface="Arial" pitchFamily="34" charset="0"/>
            </a:rPr>
            <a:t>www.youthguarantee.fi</a:t>
          </a:r>
          <a:endParaRPr lang="fi-FI" sz="2000" dirty="0">
            <a:latin typeface="Arial" pitchFamily="34" charset="0"/>
            <a:cs typeface="Arial" pitchFamily="34" charset="0"/>
          </a:endParaRPr>
        </a:p>
      </dgm:t>
    </dgm:pt>
    <dgm:pt modelId="{5DD7D967-BD76-48B3-880B-C54BB9277E2A}" type="parTrans" cxnId="{AABEBF33-7495-4E0D-BBFA-267AD1279638}">
      <dgm:prSet/>
      <dgm:spPr/>
      <dgm:t>
        <a:bodyPr/>
        <a:lstStyle/>
        <a:p>
          <a:endParaRPr lang="fi-FI"/>
        </a:p>
      </dgm:t>
    </dgm:pt>
    <dgm:pt modelId="{BAC18BA5-0228-48FC-A0D0-EA5CE6C9858A}" type="sibTrans" cxnId="{AABEBF33-7495-4E0D-BBFA-267AD1279638}">
      <dgm:prSet/>
      <dgm:spPr/>
      <dgm:t>
        <a:bodyPr/>
        <a:lstStyle/>
        <a:p>
          <a:endParaRPr lang="fi-FI"/>
        </a:p>
      </dgm:t>
    </dgm:pt>
    <dgm:pt modelId="{F49DEC5F-4179-4604-8069-47258BD97785}">
      <dgm:prSet custT="1"/>
      <dgm:spPr>
        <a:ln>
          <a:solidFill>
            <a:srgbClr val="FF3D15"/>
          </a:solidFill>
        </a:ln>
      </dgm:spPr>
      <dgm:t>
        <a:bodyPr/>
        <a:lstStyle/>
        <a:p>
          <a:pPr rtl="0"/>
          <a:r>
            <a:rPr lang="fi-FI" sz="2000" dirty="0" err="1" smtClean="0">
              <a:latin typeface="Arial" pitchFamily="34" charset="0"/>
              <a:cs typeface="Arial" pitchFamily="34" charset="0"/>
            </a:rPr>
            <a:t>Twitter</a:t>
          </a:r>
          <a:r>
            <a:rPr lang="fi-FI" sz="2000" dirty="0" smtClean="0">
              <a:latin typeface="Arial" pitchFamily="34" charset="0"/>
              <a:cs typeface="Arial" pitchFamily="34" charset="0"/>
            </a:rPr>
            <a:t>: @</a:t>
          </a:r>
          <a:r>
            <a:rPr lang="fi-FI" sz="2000" dirty="0" err="1" smtClean="0">
              <a:latin typeface="Arial" pitchFamily="34" charset="0"/>
              <a:cs typeface="Arial" pitchFamily="34" charset="0"/>
            </a:rPr>
            <a:t>NuorisotakuuTEM</a:t>
          </a:r>
          <a:endParaRPr lang="fi-FI" sz="2000" dirty="0">
            <a:latin typeface="Arial" pitchFamily="34" charset="0"/>
            <a:cs typeface="Arial" pitchFamily="34" charset="0"/>
          </a:endParaRPr>
        </a:p>
      </dgm:t>
    </dgm:pt>
    <dgm:pt modelId="{535A277F-F48E-45C0-B06E-A4E777A5CE67}" type="parTrans" cxnId="{2AEAF606-C817-424D-996F-4A1061657E01}">
      <dgm:prSet/>
      <dgm:spPr/>
      <dgm:t>
        <a:bodyPr/>
        <a:lstStyle/>
        <a:p>
          <a:endParaRPr lang="fi-FI"/>
        </a:p>
      </dgm:t>
    </dgm:pt>
    <dgm:pt modelId="{BCB0CB34-8CF7-47F0-B49E-EF987A9DA6E5}" type="sibTrans" cxnId="{2AEAF606-C817-424D-996F-4A1061657E01}">
      <dgm:prSet/>
      <dgm:spPr/>
      <dgm:t>
        <a:bodyPr/>
        <a:lstStyle/>
        <a:p>
          <a:endParaRPr lang="fi-FI"/>
        </a:p>
      </dgm:t>
    </dgm:pt>
    <dgm:pt modelId="{4EFE6C71-EB32-411F-8B9C-B7F80A4F5A43}">
      <dgm:prSet custT="1"/>
      <dgm:spPr>
        <a:ln>
          <a:solidFill>
            <a:srgbClr val="FF3D15"/>
          </a:solidFill>
        </a:ln>
      </dgm:spPr>
      <dgm:t>
        <a:bodyPr/>
        <a:lstStyle/>
        <a:p>
          <a:pPr rtl="0"/>
          <a:endParaRPr lang="fi-FI" sz="2000" dirty="0">
            <a:latin typeface="Arial" pitchFamily="34" charset="0"/>
            <a:cs typeface="Arial" pitchFamily="34" charset="0"/>
          </a:endParaRPr>
        </a:p>
      </dgm:t>
    </dgm:pt>
    <dgm:pt modelId="{BF499603-EF8C-4297-AC08-C4B93B9DAC47}" type="parTrans" cxnId="{D6C7B9E1-8FC9-4835-A804-5D56F8B3EDE5}">
      <dgm:prSet/>
      <dgm:spPr/>
      <dgm:t>
        <a:bodyPr/>
        <a:lstStyle/>
        <a:p>
          <a:endParaRPr lang="fi-FI"/>
        </a:p>
      </dgm:t>
    </dgm:pt>
    <dgm:pt modelId="{55CA918D-69E5-4A3C-8755-37C968CE89D1}" type="sibTrans" cxnId="{D6C7B9E1-8FC9-4835-A804-5D56F8B3EDE5}">
      <dgm:prSet/>
      <dgm:spPr/>
      <dgm:t>
        <a:bodyPr/>
        <a:lstStyle/>
        <a:p>
          <a:endParaRPr lang="fi-FI"/>
        </a:p>
      </dgm:t>
    </dgm:pt>
    <dgm:pt modelId="{A6F21D9A-D055-4C8F-B502-DB1BF341AD1F}">
      <dgm:prSet custT="1"/>
      <dgm:spPr>
        <a:ln>
          <a:solidFill>
            <a:srgbClr val="FF3D15"/>
          </a:solidFill>
        </a:ln>
      </dgm:spPr>
      <dgm:t>
        <a:bodyPr/>
        <a:lstStyle/>
        <a:p>
          <a:pPr rtl="0"/>
          <a:r>
            <a:rPr lang="fi-FI" sz="2000" dirty="0" smtClean="0">
              <a:latin typeface="Arial" pitchFamily="34" charset="0"/>
              <a:cs typeface="Arial" pitchFamily="34" charset="0"/>
            </a:rPr>
            <a:t>@</a:t>
          </a:r>
          <a:r>
            <a:rPr lang="fi-FI" sz="2000" dirty="0" err="1" smtClean="0">
              <a:latin typeface="Arial" pitchFamily="34" charset="0"/>
              <a:cs typeface="Arial" pitchFamily="34" charset="0"/>
            </a:rPr>
            <a:t>Jasisavo__s</a:t>
          </a:r>
          <a:endParaRPr lang="fi-FI" sz="2000" dirty="0">
            <a:latin typeface="Arial" pitchFamily="34" charset="0"/>
            <a:cs typeface="Arial" pitchFamily="34" charset="0"/>
          </a:endParaRPr>
        </a:p>
      </dgm:t>
    </dgm:pt>
    <dgm:pt modelId="{A631AE61-D111-4A5D-AEB3-E29E15C57247}" type="parTrans" cxnId="{95DC36D6-1208-42E4-A22F-6676C9DFCFE5}">
      <dgm:prSet/>
      <dgm:spPr/>
      <dgm:t>
        <a:bodyPr/>
        <a:lstStyle/>
        <a:p>
          <a:endParaRPr lang="fi-FI"/>
        </a:p>
      </dgm:t>
    </dgm:pt>
    <dgm:pt modelId="{143A51D9-5625-42A3-BBE7-AEEC6406C925}" type="sibTrans" cxnId="{95DC36D6-1208-42E4-A22F-6676C9DFCFE5}">
      <dgm:prSet/>
      <dgm:spPr/>
      <dgm:t>
        <a:bodyPr/>
        <a:lstStyle/>
        <a:p>
          <a:endParaRPr lang="fi-FI"/>
        </a:p>
      </dgm:t>
    </dgm:pt>
    <dgm:pt modelId="{22D5A80E-7536-4B61-83B1-9B1DB66E69A2}">
      <dgm:prSet custT="1"/>
      <dgm:spPr>
        <a:ln>
          <a:solidFill>
            <a:srgbClr val="FF3D15"/>
          </a:solidFill>
        </a:ln>
      </dgm:spPr>
      <dgm:t>
        <a:bodyPr/>
        <a:lstStyle/>
        <a:p>
          <a:pPr rtl="0"/>
          <a:r>
            <a:rPr lang="fi-FI" sz="2000" dirty="0" smtClean="0">
              <a:latin typeface="Arial" pitchFamily="34" charset="0"/>
              <a:cs typeface="Arial" pitchFamily="34" charset="0"/>
            </a:rPr>
            <a:t>@</a:t>
          </a:r>
          <a:r>
            <a:rPr lang="fi-FI" sz="2000" dirty="0" err="1" smtClean="0">
              <a:latin typeface="Arial" pitchFamily="34" charset="0"/>
              <a:cs typeface="Arial" pitchFamily="34" charset="0"/>
            </a:rPr>
            <a:t>hyttinenhanna</a:t>
          </a:r>
          <a:r>
            <a:rPr lang="fi-FI" sz="2000" dirty="0" smtClean="0">
              <a:latin typeface="Arial" pitchFamily="34" charset="0"/>
              <a:cs typeface="Arial" pitchFamily="34" charset="0"/>
            </a:rPr>
            <a:t/>
          </a:r>
          <a:br>
            <a:rPr lang="fi-FI" sz="2000" dirty="0" smtClean="0">
              <a:latin typeface="Arial" pitchFamily="34" charset="0"/>
              <a:cs typeface="Arial" pitchFamily="34" charset="0"/>
            </a:rPr>
          </a:br>
          <a:endParaRPr lang="fi-FI" sz="2000" dirty="0">
            <a:latin typeface="Arial" pitchFamily="34" charset="0"/>
            <a:cs typeface="Arial" pitchFamily="34" charset="0"/>
          </a:endParaRPr>
        </a:p>
      </dgm:t>
    </dgm:pt>
    <dgm:pt modelId="{7FFC10EB-84D7-4570-ADBE-2E13B83ECD77}" type="parTrans" cxnId="{76917B17-3B2C-44F6-A776-25C735A1FD43}">
      <dgm:prSet/>
      <dgm:spPr/>
      <dgm:t>
        <a:bodyPr/>
        <a:lstStyle/>
        <a:p>
          <a:endParaRPr lang="fi-FI"/>
        </a:p>
      </dgm:t>
    </dgm:pt>
    <dgm:pt modelId="{96B84019-A7C6-409A-88D4-2C2328E2E0DB}" type="sibTrans" cxnId="{76917B17-3B2C-44F6-A776-25C735A1FD43}">
      <dgm:prSet/>
      <dgm:spPr/>
      <dgm:t>
        <a:bodyPr/>
        <a:lstStyle/>
        <a:p>
          <a:endParaRPr lang="fi-FI"/>
        </a:p>
      </dgm:t>
    </dgm:pt>
    <dgm:pt modelId="{E1C7F4A0-982F-478E-BF29-444100741583}" type="pres">
      <dgm:prSet presAssocID="{E6767DDB-64F8-48BF-B123-3ACBC13D15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292921FB-3E33-4B98-A72A-55A87F47B19B}" type="pres">
      <dgm:prSet presAssocID="{DC0199F1-1932-4171-963C-F643B8782AA5}" presName="parentLin" presStyleCnt="0"/>
      <dgm:spPr/>
    </dgm:pt>
    <dgm:pt modelId="{37C4854D-3E45-4643-901B-8E3148665378}" type="pres">
      <dgm:prSet presAssocID="{DC0199F1-1932-4171-963C-F643B8782AA5}" presName="parentLeftMargin" presStyleLbl="node1" presStyleIdx="0" presStyleCnt="1"/>
      <dgm:spPr/>
      <dgm:t>
        <a:bodyPr/>
        <a:lstStyle/>
        <a:p>
          <a:endParaRPr lang="fi-FI"/>
        </a:p>
      </dgm:t>
    </dgm:pt>
    <dgm:pt modelId="{3C4A4B49-260D-4F28-ADD0-1CD00D7B94C5}" type="pres">
      <dgm:prSet presAssocID="{DC0199F1-1932-4171-963C-F643B8782AA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104CE96-0964-47D6-AFAA-828496588D2D}" type="pres">
      <dgm:prSet presAssocID="{DC0199F1-1932-4171-963C-F643B8782AA5}" presName="negativeSpace" presStyleCnt="0"/>
      <dgm:spPr/>
    </dgm:pt>
    <dgm:pt modelId="{82B88529-B803-4ADC-8822-2D0BF0DDD0F1}" type="pres">
      <dgm:prSet presAssocID="{DC0199F1-1932-4171-963C-F643B8782AA5}" presName="childText" presStyleLbl="conFgAcc1" presStyleIdx="0" presStyleCnt="1" custLinFactNeighborX="-3777" custLinFactNeighborY="10969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D6C7B9E1-8FC9-4835-A804-5D56F8B3EDE5}" srcId="{DC0199F1-1932-4171-963C-F643B8782AA5}" destId="{4EFE6C71-EB32-411F-8B9C-B7F80A4F5A43}" srcOrd="3" destOrd="0" parTransId="{BF499603-EF8C-4297-AC08-C4B93B9DAC47}" sibTransId="{55CA918D-69E5-4A3C-8755-37C968CE89D1}"/>
    <dgm:cxn modelId="{9E4B37A1-6E67-4E2D-B1E4-5F0CBB7FD3C6}" type="presOf" srcId="{22D5A80E-7536-4B61-83B1-9B1DB66E69A2}" destId="{82B88529-B803-4ADC-8822-2D0BF0DDD0F1}" srcOrd="0" destOrd="6" presId="urn:microsoft.com/office/officeart/2005/8/layout/list1"/>
    <dgm:cxn modelId="{CFE4AE02-5DA9-4F40-A3F0-ED7C2ADCC4A9}" type="presOf" srcId="{DC0199F1-1932-4171-963C-F643B8782AA5}" destId="{37C4854D-3E45-4643-901B-8E3148665378}" srcOrd="0" destOrd="0" presId="urn:microsoft.com/office/officeart/2005/8/layout/list1"/>
    <dgm:cxn modelId="{AABEBF33-7495-4E0D-BBFA-267AD1279638}" srcId="{DC0199F1-1932-4171-963C-F643B8782AA5}" destId="{86AB36E7-CB56-4DDA-ACB4-AEA8380C6B13}" srcOrd="2" destOrd="0" parTransId="{5DD7D967-BD76-48B3-880B-C54BB9277E2A}" sibTransId="{BAC18BA5-0228-48FC-A0D0-EA5CE6C9858A}"/>
    <dgm:cxn modelId="{14932EE9-1626-4B49-83A1-1E8096E6B0F5}" type="presOf" srcId="{4EFE6C71-EB32-411F-8B9C-B7F80A4F5A43}" destId="{82B88529-B803-4ADC-8822-2D0BF0DDD0F1}" srcOrd="0" destOrd="3" presId="urn:microsoft.com/office/officeart/2005/8/layout/list1"/>
    <dgm:cxn modelId="{93864B20-9733-4CC3-AC35-895B3FDB9DCC}" type="presOf" srcId="{F49DEC5F-4179-4604-8069-47258BD97785}" destId="{82B88529-B803-4ADC-8822-2D0BF0DDD0F1}" srcOrd="0" destOrd="4" presId="urn:microsoft.com/office/officeart/2005/8/layout/list1"/>
    <dgm:cxn modelId="{2AEAF606-C817-424D-996F-4A1061657E01}" srcId="{DC0199F1-1932-4171-963C-F643B8782AA5}" destId="{F49DEC5F-4179-4604-8069-47258BD97785}" srcOrd="4" destOrd="0" parTransId="{535A277F-F48E-45C0-B06E-A4E777A5CE67}" sibTransId="{BCB0CB34-8CF7-47F0-B49E-EF987A9DA6E5}"/>
    <dgm:cxn modelId="{2A03A397-9AA0-4081-B10F-0B319EDEE59C}" type="presOf" srcId="{E6767DDB-64F8-48BF-B123-3ACBC13D152D}" destId="{E1C7F4A0-982F-478E-BF29-444100741583}" srcOrd="0" destOrd="0" presId="urn:microsoft.com/office/officeart/2005/8/layout/list1"/>
    <dgm:cxn modelId="{76917B17-3B2C-44F6-A776-25C735A1FD43}" srcId="{DC0199F1-1932-4171-963C-F643B8782AA5}" destId="{22D5A80E-7536-4B61-83B1-9B1DB66E69A2}" srcOrd="6" destOrd="0" parTransId="{7FFC10EB-84D7-4570-ADBE-2E13B83ECD77}" sibTransId="{96B84019-A7C6-409A-88D4-2C2328E2E0DB}"/>
    <dgm:cxn modelId="{95DC36D6-1208-42E4-A22F-6676C9DFCFE5}" srcId="{DC0199F1-1932-4171-963C-F643B8782AA5}" destId="{A6F21D9A-D055-4C8F-B502-DB1BF341AD1F}" srcOrd="5" destOrd="0" parTransId="{A631AE61-D111-4A5D-AEB3-E29E15C57247}" sibTransId="{143A51D9-5625-42A3-BBE7-AEEC6406C925}"/>
    <dgm:cxn modelId="{7DAFF8FA-DCC4-406B-93AF-FA226223DF0F}" srcId="{DC0199F1-1932-4171-963C-F643B8782AA5}" destId="{FD632D2F-87F2-4FB6-A9B5-336AAC2554CB}" srcOrd="1" destOrd="0" parTransId="{E1BDC098-8974-45F4-B4EF-2A9AA69B6FA8}" sibTransId="{A5DD3D4A-FFB2-48CA-AE6E-4104ED799E76}"/>
    <dgm:cxn modelId="{E51D4FB9-3DF1-483A-858D-46E1A80DF74A}" type="presOf" srcId="{A6F21D9A-D055-4C8F-B502-DB1BF341AD1F}" destId="{82B88529-B803-4ADC-8822-2D0BF0DDD0F1}" srcOrd="0" destOrd="5" presId="urn:microsoft.com/office/officeart/2005/8/layout/list1"/>
    <dgm:cxn modelId="{9C8D97F5-DADF-4AF1-A87C-89D162736DE0}" type="presOf" srcId="{86AB36E7-CB56-4DDA-ACB4-AEA8380C6B13}" destId="{82B88529-B803-4ADC-8822-2D0BF0DDD0F1}" srcOrd="0" destOrd="2" presId="urn:microsoft.com/office/officeart/2005/8/layout/list1"/>
    <dgm:cxn modelId="{29CFB8DB-1346-4B17-B15B-0D7CB871D2C2}" type="presOf" srcId="{94C8FB6E-D2FD-4644-9084-3382E1915671}" destId="{82B88529-B803-4ADC-8822-2D0BF0DDD0F1}" srcOrd="0" destOrd="0" presId="urn:microsoft.com/office/officeart/2005/8/layout/list1"/>
    <dgm:cxn modelId="{783C12D2-22DD-4C93-BF1B-E6C8DDB9D78A}" srcId="{DC0199F1-1932-4171-963C-F643B8782AA5}" destId="{94C8FB6E-D2FD-4644-9084-3382E1915671}" srcOrd="0" destOrd="0" parTransId="{9785301E-5C18-4BF6-8977-CE1518C9F716}" sibTransId="{E8142FF6-0C1D-4A36-AA4D-62D548032733}"/>
    <dgm:cxn modelId="{FE6E82C8-505C-4592-B8A4-627BE20BA5E6}" type="presOf" srcId="{DC0199F1-1932-4171-963C-F643B8782AA5}" destId="{3C4A4B49-260D-4F28-ADD0-1CD00D7B94C5}" srcOrd="1" destOrd="0" presId="urn:microsoft.com/office/officeart/2005/8/layout/list1"/>
    <dgm:cxn modelId="{D2FBBDDA-570A-421E-A48A-92E64C64E1E1}" srcId="{E6767DDB-64F8-48BF-B123-3ACBC13D152D}" destId="{DC0199F1-1932-4171-963C-F643B8782AA5}" srcOrd="0" destOrd="0" parTransId="{39AB6C37-E7F1-4A4D-9A3B-1CD03F3B75BD}" sibTransId="{8D821188-3DD2-4B89-AB73-222419EC20E2}"/>
    <dgm:cxn modelId="{8A240A0D-54C4-4EC7-80A8-2BCDDB2E9563}" type="presOf" srcId="{FD632D2F-87F2-4FB6-A9B5-336AAC2554CB}" destId="{82B88529-B803-4ADC-8822-2D0BF0DDD0F1}" srcOrd="0" destOrd="1" presId="urn:microsoft.com/office/officeart/2005/8/layout/list1"/>
    <dgm:cxn modelId="{F6819091-0115-4585-B544-82DE63B76A14}" type="presParOf" srcId="{E1C7F4A0-982F-478E-BF29-444100741583}" destId="{292921FB-3E33-4B98-A72A-55A87F47B19B}" srcOrd="0" destOrd="0" presId="urn:microsoft.com/office/officeart/2005/8/layout/list1"/>
    <dgm:cxn modelId="{DA9A3114-6C77-4197-8EA0-0A926A320189}" type="presParOf" srcId="{292921FB-3E33-4B98-A72A-55A87F47B19B}" destId="{37C4854D-3E45-4643-901B-8E3148665378}" srcOrd="0" destOrd="0" presId="urn:microsoft.com/office/officeart/2005/8/layout/list1"/>
    <dgm:cxn modelId="{F7BB2D13-28BB-4272-9C14-2996452E2926}" type="presParOf" srcId="{292921FB-3E33-4B98-A72A-55A87F47B19B}" destId="{3C4A4B49-260D-4F28-ADD0-1CD00D7B94C5}" srcOrd="1" destOrd="0" presId="urn:microsoft.com/office/officeart/2005/8/layout/list1"/>
    <dgm:cxn modelId="{B01A1077-519C-4115-9C9F-B1D1993F953E}" type="presParOf" srcId="{E1C7F4A0-982F-478E-BF29-444100741583}" destId="{C104CE96-0964-47D6-AFAA-828496588D2D}" srcOrd="1" destOrd="0" presId="urn:microsoft.com/office/officeart/2005/8/layout/list1"/>
    <dgm:cxn modelId="{62DAB3A1-9CFA-441E-B7CE-9E8F1653426D}" type="presParOf" srcId="{E1C7F4A0-982F-478E-BF29-444100741583}" destId="{82B88529-B803-4ADC-8822-2D0BF0DDD0F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7045F3-5721-4D16-9061-4CA243A55015}">
      <dsp:nvSpPr>
        <dsp:cNvPr id="0" name=""/>
        <dsp:cNvSpPr/>
      </dsp:nvSpPr>
      <dsp:spPr>
        <a:xfrm>
          <a:off x="596414" y="2161"/>
          <a:ext cx="3207028" cy="1603514"/>
        </a:xfrm>
        <a:prstGeom prst="roundRect">
          <a:avLst>
            <a:gd name="adj" fmla="val 10000"/>
          </a:avLst>
        </a:prstGeom>
        <a:solidFill>
          <a:srgbClr val="FF3D1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200" b="1" kern="1200" dirty="0" smtClean="0">
              <a:latin typeface="Arial" pitchFamily="34" charset="0"/>
              <a:cs typeface="Arial" pitchFamily="34" charset="0"/>
            </a:rPr>
            <a:t>Nuorisotakuu lisäsi resursseja etsivään nuorisotyöhön. Etsivä nuorisotyö </a:t>
          </a:r>
          <a:br>
            <a:rPr lang="fi-FI" sz="2200" b="1" kern="1200" dirty="0" smtClean="0">
              <a:latin typeface="Arial" pitchFamily="34" charset="0"/>
              <a:cs typeface="Arial" pitchFamily="34" charset="0"/>
            </a:rPr>
          </a:br>
          <a:r>
            <a:rPr lang="fi-FI" sz="2200" b="1" kern="1200" dirty="0" smtClean="0">
              <a:latin typeface="Arial" pitchFamily="34" charset="0"/>
              <a:cs typeface="Arial" pitchFamily="34" charset="0"/>
            </a:rPr>
            <a:t>2012 vs. 2013 </a:t>
          </a:r>
          <a:endParaRPr lang="fi-FI" sz="2200" b="1" kern="1200" dirty="0">
            <a:latin typeface="Arial" pitchFamily="34" charset="0"/>
            <a:cs typeface="Arial" pitchFamily="34" charset="0"/>
          </a:endParaRPr>
        </a:p>
      </dsp:txBody>
      <dsp:txXfrm>
        <a:off x="596414" y="2161"/>
        <a:ext cx="3207028" cy="1603514"/>
      </dsp:txXfrm>
    </dsp:sp>
    <dsp:sp modelId="{467AAA59-6B6A-4520-AA4E-092C91B636B8}">
      <dsp:nvSpPr>
        <dsp:cNvPr id="0" name=""/>
        <dsp:cNvSpPr/>
      </dsp:nvSpPr>
      <dsp:spPr>
        <a:xfrm>
          <a:off x="917117" y="1605676"/>
          <a:ext cx="320702" cy="1202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2635"/>
              </a:lnTo>
              <a:lnTo>
                <a:pt x="320702" y="1202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8FECD-FEE4-4C9D-B880-23D7240719AA}">
      <dsp:nvSpPr>
        <dsp:cNvPr id="0" name=""/>
        <dsp:cNvSpPr/>
      </dsp:nvSpPr>
      <dsp:spPr>
        <a:xfrm>
          <a:off x="1237820" y="2006554"/>
          <a:ext cx="2885966" cy="1603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latin typeface="Arial" pitchFamily="34" charset="0"/>
              <a:cs typeface="Arial" pitchFamily="34" charset="0"/>
            </a:rPr>
            <a:t>Vuonna 2012 yhteys 20 400 nuoreen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latin typeface="Arial" pitchFamily="34" charset="0"/>
              <a:cs typeface="Arial" pitchFamily="34" charset="0"/>
            </a:rPr>
            <a:t> </a:t>
          </a:r>
          <a:br>
            <a:rPr lang="fi-FI" sz="1400" b="1" kern="1200" dirty="0" smtClean="0">
              <a:latin typeface="Arial" pitchFamily="34" charset="0"/>
              <a:cs typeface="Arial" pitchFamily="34" charset="0"/>
            </a:rPr>
          </a:br>
          <a:r>
            <a:rPr lang="fi-FI" sz="1400" b="1" kern="1200" dirty="0" smtClean="0">
              <a:latin typeface="Arial" pitchFamily="34" charset="0"/>
              <a:cs typeface="Arial" pitchFamily="34" charset="0"/>
            </a:rPr>
            <a:t>Vuonna 2013 yhteys </a:t>
          </a:r>
          <a:r>
            <a:rPr lang="fi-FI" sz="1400" b="1" kern="1200" dirty="0" smtClean="0"/>
            <a:t>27 100 </a:t>
          </a:r>
          <a:r>
            <a:rPr lang="fi-FI" sz="1400" b="1" kern="1200" dirty="0" smtClean="0">
              <a:latin typeface="Arial" pitchFamily="34" charset="0"/>
              <a:cs typeface="Arial" pitchFamily="34" charset="0"/>
            </a:rPr>
            <a:t>nuoreen</a:t>
          </a:r>
          <a:endParaRPr lang="fi-FI" sz="1400" b="1" kern="1200" dirty="0">
            <a:latin typeface="Arial" pitchFamily="34" charset="0"/>
            <a:cs typeface="Arial" pitchFamily="34" charset="0"/>
          </a:endParaRPr>
        </a:p>
      </dsp:txBody>
      <dsp:txXfrm>
        <a:off x="1237820" y="2006554"/>
        <a:ext cx="2885966" cy="1603514"/>
      </dsp:txXfrm>
    </dsp:sp>
    <dsp:sp modelId="{BAB8C5F9-B722-4088-B0AE-C45128893616}">
      <dsp:nvSpPr>
        <dsp:cNvPr id="0" name=""/>
        <dsp:cNvSpPr/>
      </dsp:nvSpPr>
      <dsp:spPr>
        <a:xfrm>
          <a:off x="917117" y="1605676"/>
          <a:ext cx="320702" cy="3207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7028"/>
              </a:lnTo>
              <a:lnTo>
                <a:pt x="320702" y="32070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A9C7C-9FC8-4D28-ABCC-E3242B911412}">
      <dsp:nvSpPr>
        <dsp:cNvPr id="0" name=""/>
        <dsp:cNvSpPr/>
      </dsp:nvSpPr>
      <dsp:spPr>
        <a:xfrm>
          <a:off x="1237820" y="4010947"/>
          <a:ext cx="2918293" cy="1603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latin typeface="Arial" pitchFamily="34" charset="0"/>
              <a:cs typeface="Arial" pitchFamily="34" charset="0"/>
            </a:rPr>
            <a:t>Vuonna 2012 pidempiaikaista tukea 14 400 nuorelle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4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latin typeface="Arial" pitchFamily="34" charset="0"/>
              <a:cs typeface="Arial" pitchFamily="34" charset="0"/>
            </a:rPr>
            <a:t>Vuonna 2013 pidempiaikaista tukea </a:t>
          </a:r>
          <a:br>
            <a:rPr lang="fi-FI" sz="1400" b="1" kern="1200" dirty="0" smtClean="0">
              <a:latin typeface="Arial" pitchFamily="34" charset="0"/>
              <a:cs typeface="Arial" pitchFamily="34" charset="0"/>
            </a:rPr>
          </a:br>
          <a:r>
            <a:rPr lang="fi-FI" sz="1400" b="1" kern="1200" dirty="0" smtClean="0"/>
            <a:t>16 600 </a:t>
          </a:r>
          <a:r>
            <a:rPr lang="fi-FI" sz="1400" b="1" kern="1200" dirty="0" smtClean="0">
              <a:latin typeface="Arial" pitchFamily="34" charset="0"/>
              <a:cs typeface="Arial" pitchFamily="34" charset="0"/>
            </a:rPr>
            <a:t>nuorelle</a:t>
          </a:r>
          <a:endParaRPr lang="fi-FI" sz="1400" b="1" kern="1200" dirty="0">
            <a:latin typeface="Arial" pitchFamily="34" charset="0"/>
            <a:cs typeface="Arial" pitchFamily="34" charset="0"/>
          </a:endParaRPr>
        </a:p>
      </dsp:txBody>
      <dsp:txXfrm>
        <a:off x="1237820" y="4010947"/>
        <a:ext cx="2918293" cy="160351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3C643-0428-45D6-880E-4E83823FD4FB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AD4C0-565D-453B-BC86-F3B52662BD5B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89213961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0A51-4182-4790-991A-89744277A5C4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BF786-28AA-431C-9179-A577482CF7A8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93654876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1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4270349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i-FI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13</a:t>
            </a:fld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14</a:t>
            </a:fld>
            <a:endParaRPr lang="fi-F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94B6D99-5B5A-4C80-9D9C-18D7F2ABFB97}" type="datetime1">
              <a:rPr lang="fi-FI" smtClean="0"/>
              <a:pPr>
                <a:defRPr/>
              </a:pPr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72AB4B-1C9A-4C20-8401-439F984DB70C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089147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16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Keskeisiä viime vuoden etappeja</a:t>
            </a:r>
          </a:p>
          <a:p>
            <a:pPr>
              <a:buFontTx/>
              <a:buChar char="-"/>
            </a:pPr>
            <a:r>
              <a:rPr lang="fi-FI" dirty="0" smtClean="0"/>
              <a:t>Ammatilliseen kuntoutukseen pääsyn kriteerien lieventäminen vuoden alusta</a:t>
            </a:r>
          </a:p>
          <a:p>
            <a:pPr>
              <a:buFontTx/>
              <a:buChar char="-"/>
            </a:pPr>
            <a:r>
              <a:rPr lang="fi-FI" dirty="0" smtClean="0"/>
              <a:t>Kevään yhteishaku uuden asetuksen mukaisesti ja</a:t>
            </a:r>
            <a:r>
              <a:rPr lang="fi-FI" baseline="0" dirty="0" smtClean="0"/>
              <a:t> syksyllä ensimmäisiä koulutustakuun tuloksia</a:t>
            </a:r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i-FI" baseline="0" dirty="0" smtClean="0"/>
          </a:p>
          <a:p>
            <a:pPr>
              <a:buFontTx/>
              <a:buChar char="-"/>
            </a:pPr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6</a:t>
            </a:fld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Nuorisolain</a:t>
            </a:r>
            <a:r>
              <a:rPr lang="fi-FI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mukainen ohjaus- ja palveluverkosto on perustettu lähes jokaiseen kuntaan</a:t>
            </a:r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7</a:t>
            </a:fld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8</a:t>
            </a:fld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2011</a:t>
            </a:r>
            <a:r>
              <a:rPr lang="fi-FI" baseline="0" dirty="0" smtClean="0"/>
              <a:t> tammikuussa nuorten työttömyyden keskimääräinen kesto oli 11vko. Vuoden 2015 tammikuussa vastaava luku oli 14vko. Vastaava kesto oli 25-54-vuotiailla 2011 tammikuussa 30vko ja vuoden 2015 tammikuussa 38vko.</a:t>
            </a:r>
            <a:endParaRPr lang="fi-FI" dirty="0"/>
          </a:p>
        </p:txBody>
      </p:sp>
      <p:sp>
        <p:nvSpPr>
          <p:cNvPr id="4" name="Ylätunnisteen paikkamerkki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3BF786-28AA-431C-9179-A577482CF7A8}" type="slidenum">
              <a:rPr lang="fi-FI" smtClean="0"/>
              <a:pPr/>
              <a:t>9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Kuva 14" descr="shutterstock_101907913-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252520" cy="6885384"/>
          </a:xfrm>
          <a:prstGeom prst="rect">
            <a:avLst/>
          </a:prstGeom>
        </p:spPr>
      </p:pic>
      <p:sp>
        <p:nvSpPr>
          <p:cNvPr id="8" name="Tekstin paikkamerkki 7"/>
          <p:cNvSpPr>
            <a:spLocks noGrp="1"/>
          </p:cNvSpPr>
          <p:nvPr>
            <p:ph type="body" sz="quarter" idx="10"/>
          </p:nvPr>
        </p:nvSpPr>
        <p:spPr>
          <a:xfrm>
            <a:off x="1187624" y="3140968"/>
            <a:ext cx="6840760" cy="1224136"/>
          </a:xfrm>
        </p:spPr>
        <p:txBody>
          <a:bodyPr anchor="ctr"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0" name="Tekstin paikkamerkki 9"/>
          <p:cNvSpPr>
            <a:spLocks noGrp="1"/>
          </p:cNvSpPr>
          <p:nvPr>
            <p:ph type="body" sz="quarter" idx="11"/>
          </p:nvPr>
        </p:nvSpPr>
        <p:spPr>
          <a:xfrm>
            <a:off x="1186879" y="4941168"/>
            <a:ext cx="2744917" cy="1223962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4pPr marL="0" indent="0">
              <a:buNone/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defRPr>
            </a:lvl4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6" name="Kuva 5" descr="IMAG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9552" y="692697"/>
            <a:ext cx="3096344" cy="6335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611560" y="764704"/>
            <a:ext cx="7920000" cy="864096"/>
          </a:xfrm>
          <a:prstGeom prst="rect">
            <a:avLst/>
          </a:prstGeom>
        </p:spPr>
        <p:txBody>
          <a:bodyPr anchor="ctr"/>
          <a:lstStyle>
            <a:lvl1pPr>
              <a:defRPr sz="3600" b="1">
                <a:solidFill>
                  <a:srgbClr val="FF3D1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Otsikko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11560" y="1800000"/>
            <a:ext cx="7920000" cy="4032447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buFont typeface="Arial" pitchFamily="34" charset="0"/>
              <a:buChar char="•"/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Lucida Grande"/>
              </a:defRPr>
            </a:lvl4pPr>
            <a:lvl5pPr>
              <a:defRPr sz="2000">
                <a:latin typeface="Lucida Grande"/>
              </a:defRPr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</p:txBody>
      </p:sp>
      <p:sp>
        <p:nvSpPr>
          <p:cNvPr id="11" name="Alatunnisteen paikkamerkki 4"/>
          <p:cNvSpPr txBox="1">
            <a:spLocks/>
          </p:cNvSpPr>
          <p:nvPr userDrawn="1"/>
        </p:nvSpPr>
        <p:spPr>
          <a:xfrm>
            <a:off x="611560" y="6170073"/>
            <a:ext cx="2921351" cy="4365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rgbClr val="52525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www.nuorisotakuu.fi</a:t>
            </a:r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srgbClr val="52525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Dian numeron paikkamerkki 5"/>
          <p:cNvSpPr txBox="1">
            <a:spLocks/>
          </p:cNvSpPr>
          <p:nvPr userDrawn="1"/>
        </p:nvSpPr>
        <p:spPr>
          <a:xfrm>
            <a:off x="6516216" y="62465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2525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AA6128-C016-4F33-B261-FB180F458376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srgbClr val="52525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11560" y="1800000"/>
            <a:ext cx="3924000" cy="4032000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4008" y="1800000"/>
            <a:ext cx="3888000" cy="4032000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 hasCustomPrompt="1"/>
          </p:nvPr>
        </p:nvSpPr>
        <p:spPr>
          <a:xfrm>
            <a:off x="611560" y="764704"/>
            <a:ext cx="7920880" cy="864096"/>
          </a:xfrm>
          <a:prstGeom prst="rect">
            <a:avLst/>
          </a:prstGeom>
        </p:spPr>
        <p:txBody>
          <a:bodyPr anchor="ctr"/>
          <a:lstStyle>
            <a:lvl1pPr>
              <a:defRPr sz="3600" b="1">
                <a:solidFill>
                  <a:srgbClr val="FF3D1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Otsikko</a:t>
            </a:r>
            <a:endParaRPr lang="fi-FI" dirty="0"/>
          </a:p>
        </p:txBody>
      </p:sp>
      <p:sp>
        <p:nvSpPr>
          <p:cNvPr id="13" name="Alatunnisteen paikkamerkki 4"/>
          <p:cNvSpPr txBox="1">
            <a:spLocks/>
          </p:cNvSpPr>
          <p:nvPr userDrawn="1"/>
        </p:nvSpPr>
        <p:spPr>
          <a:xfrm>
            <a:off x="611560" y="6170073"/>
            <a:ext cx="2921351" cy="4365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rgbClr val="52525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www.nuorisotakuu.fi</a:t>
            </a:r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srgbClr val="52525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Dian numeron paikkamerkki 5"/>
          <p:cNvSpPr txBox="1">
            <a:spLocks/>
          </p:cNvSpPr>
          <p:nvPr userDrawn="1"/>
        </p:nvSpPr>
        <p:spPr>
          <a:xfrm>
            <a:off x="6516216" y="62465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2525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AA6128-C016-4F33-B261-FB180F458376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srgbClr val="52525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ian numeron paikkamerkki 5"/>
          <p:cNvSpPr txBox="1">
            <a:spLocks/>
          </p:cNvSpPr>
          <p:nvPr userDrawn="1"/>
        </p:nvSpPr>
        <p:spPr>
          <a:xfrm>
            <a:off x="6516216" y="62465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2525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AA6128-C016-4F33-B261-FB180F458376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srgbClr val="52525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Alatunnisteen paikkamerkki 4"/>
          <p:cNvSpPr txBox="1">
            <a:spLocks/>
          </p:cNvSpPr>
          <p:nvPr userDrawn="1"/>
        </p:nvSpPr>
        <p:spPr>
          <a:xfrm>
            <a:off x="611560" y="6170073"/>
            <a:ext cx="2921351" cy="4365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rgbClr val="52525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www.nuorisotakuu.fi</a:t>
            </a:r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srgbClr val="52525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vupohja_valko_Kuntoutussääti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1"/>
          <p:cNvSpPr>
            <a:spLocks noGrp="1"/>
          </p:cNvSpPr>
          <p:nvPr>
            <p:ph type="body" sz="quarter" idx="10"/>
          </p:nvPr>
        </p:nvSpPr>
        <p:spPr>
          <a:xfrm>
            <a:off x="899745" y="1700212"/>
            <a:ext cx="7556990" cy="461493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3" name="Otsikko 12"/>
          <p:cNvSpPr>
            <a:spLocks noGrp="1"/>
          </p:cNvSpPr>
          <p:nvPr>
            <p:ph type="title"/>
          </p:nvPr>
        </p:nvSpPr>
        <p:spPr>
          <a:xfrm>
            <a:off x="899746" y="692696"/>
            <a:ext cx="7556989" cy="1007517"/>
          </a:xfrm>
          <a:prstGeom prst="rect">
            <a:avLst/>
          </a:prstGeom>
        </p:spPr>
        <p:txBody>
          <a:bodyPr anchor="t"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Alatunnisteen paikkamerk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900" b="1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>
              <a:defRPr/>
            </a:pPr>
            <a:r>
              <a:rPr lang="fi-FI" smtClean="0"/>
              <a:t>Nuorisotakuun tutkimuksellinen tuki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225525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12440" y="1196752"/>
            <a:ext cx="792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612440" y="6165304"/>
            <a:ext cx="2921351" cy="4365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rgbClr val="525252"/>
                </a:solidFill>
              </a:defRPr>
            </a:lvl1pPr>
          </a:lstStyle>
          <a:p>
            <a:pPr algn="l"/>
            <a:r>
              <a:rPr lang="fi-FI" dirty="0" err="1" smtClean="0"/>
              <a:t>www.nuorisotakuu.fi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383424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25252"/>
                </a:solidFill>
              </a:defRPr>
            </a:lvl1pPr>
          </a:lstStyle>
          <a:p>
            <a:fld id="{1BAA6128-C016-4F33-B261-FB180F458376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7" name="Kuva 6" descr="Nuorisotakuu_cmy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0000" y="188640"/>
            <a:ext cx="1769752" cy="3890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  <p:sldLayoutId id="2147483656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7"/>
          <p:cNvSpPr>
            <a:spLocks noGrp="1"/>
          </p:cNvSpPr>
          <p:nvPr>
            <p:ph type="body" sz="quarter" idx="10"/>
          </p:nvPr>
        </p:nvSpPr>
        <p:spPr>
          <a:xfrm>
            <a:off x="971600" y="2348880"/>
            <a:ext cx="6984776" cy="1440160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 algn="ctr"/>
            <a:r>
              <a:rPr lang="fi-FI" dirty="0" smtClean="0"/>
              <a:t>Nuorisotakuu -</a:t>
            </a:r>
          </a:p>
          <a:p>
            <a:pPr lvl="0" algn="ctr"/>
            <a:r>
              <a:rPr lang="fi-FI" sz="2000" dirty="0" smtClean="0"/>
              <a:t>Nyt, tulevaisuudessa?</a:t>
            </a:r>
          </a:p>
        </p:txBody>
      </p:sp>
      <p:sp>
        <p:nvSpPr>
          <p:cNvPr id="3" name="Tekstin paikkamerkki 9"/>
          <p:cNvSpPr>
            <a:spLocks noGrp="1"/>
          </p:cNvSpPr>
          <p:nvPr>
            <p:ph type="body" sz="quarter" idx="11"/>
          </p:nvPr>
        </p:nvSpPr>
        <p:spPr>
          <a:xfrm>
            <a:off x="1186879" y="4581128"/>
            <a:ext cx="7201545" cy="1584002"/>
          </a:xfrm>
        </p:spPr>
        <p:txBody>
          <a:bodyPr>
            <a:normAutofit fontScale="92500" lnSpcReduction="10000"/>
          </a:bodyPr>
          <a:lstStyle>
            <a:lvl1pPr>
              <a:buNone/>
              <a:defRPr/>
            </a:lvl1pPr>
            <a:lvl4pPr marL="0" indent="0">
              <a:buNone/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defRPr>
            </a:lvl4pPr>
          </a:lstStyle>
          <a:p>
            <a:pPr lvl="3"/>
            <a:endParaRPr lang="fi-FI" sz="2400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fi-FI" sz="2400" dirty="0" smtClean="0">
                <a:latin typeface="Arial" pitchFamily="34" charset="0"/>
                <a:cs typeface="Arial" pitchFamily="34" charset="0"/>
              </a:rPr>
              <a:t>Janne Savolainen</a:t>
            </a:r>
          </a:p>
          <a:p>
            <a:pPr lvl="3"/>
            <a:r>
              <a:rPr lang="fi-FI" sz="2400" dirty="0" smtClean="0">
                <a:latin typeface="Arial" pitchFamily="34" charset="0"/>
                <a:cs typeface="Arial" pitchFamily="34" charset="0"/>
              </a:rPr>
              <a:t>Työ- ja elinkeinoministeriö, </a:t>
            </a:r>
          </a:p>
          <a:p>
            <a:pPr lvl="3"/>
            <a:r>
              <a:rPr lang="fi-FI" sz="2400" dirty="0" smtClean="0">
                <a:latin typeface="Arial" pitchFamily="34" charset="0"/>
                <a:cs typeface="Arial" pitchFamily="34" charset="0"/>
              </a:rPr>
              <a:t>Työllisyys- ja yrittäjyysosasto </a:t>
            </a:r>
          </a:p>
          <a:p>
            <a:pPr lvl="3"/>
            <a:endParaRPr lang="fi-FI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kstiruutu 3"/>
          <p:cNvSpPr txBox="1"/>
          <p:nvPr/>
        </p:nvSpPr>
        <p:spPr>
          <a:xfrm>
            <a:off x="3238500" y="46196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000" cy="864096"/>
          </a:xfrm>
        </p:spPr>
        <p:txBody>
          <a:bodyPr/>
          <a:lstStyle/>
          <a:p>
            <a:r>
              <a:rPr lang="fi-FI" sz="2400" dirty="0" smtClean="0"/>
              <a:t>Työttömät alle 25v nuoret koulutuksen mukaan 2011 - 2014</a:t>
            </a:r>
            <a:endParaRPr lang="fi-FI" sz="2400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611188" y="1800223"/>
          <a:ext cx="7920036" cy="3909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540"/>
                <a:gridCol w="1127472"/>
                <a:gridCol w="1320006"/>
                <a:gridCol w="1320006"/>
                <a:gridCol w="1320006"/>
                <a:gridCol w="1320006"/>
              </a:tblGrid>
              <a:tr h="571496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2011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2012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2013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2014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% muutos 2011 vs. 2014</a:t>
                      </a:r>
                      <a:endParaRPr lang="fi-FI" dirty="0"/>
                    </a:p>
                  </a:txBody>
                  <a:tcPr/>
                </a:tc>
              </a:tr>
              <a:tr h="571496">
                <a:tc>
                  <a:txBody>
                    <a:bodyPr/>
                    <a:lstStyle/>
                    <a:p>
                      <a:r>
                        <a:rPr lang="fi-FI" dirty="0" smtClean="0"/>
                        <a:t>Perusaste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9 283</a:t>
                      </a:r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9 524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10 172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10 156</a:t>
                      </a:r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0" dirty="0" smtClean="0"/>
                        <a:t>+9,4%</a:t>
                      </a:r>
                      <a:endParaRPr lang="fi-FI" b="0" dirty="0"/>
                    </a:p>
                  </a:txBody>
                  <a:tcPr/>
                </a:tc>
              </a:tr>
              <a:tr h="571496">
                <a:tc>
                  <a:txBody>
                    <a:bodyPr/>
                    <a:lstStyle/>
                    <a:p>
                      <a:r>
                        <a:rPr lang="fi-FI" dirty="0" smtClean="0"/>
                        <a:t>Toinen aste pl. Lukio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15 359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16 791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21 151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23 792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0" dirty="0" smtClean="0"/>
                        <a:t>+54,9%</a:t>
                      </a:r>
                      <a:endParaRPr lang="fi-FI" b="0" dirty="0"/>
                    </a:p>
                  </a:txBody>
                  <a:tcPr/>
                </a:tc>
              </a:tr>
              <a:tr h="571496">
                <a:tc>
                  <a:txBody>
                    <a:bodyPr/>
                    <a:lstStyle/>
                    <a:p>
                      <a:r>
                        <a:rPr lang="fi-FI" dirty="0" smtClean="0"/>
                        <a:t>Lukio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3 495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3 554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4 575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5 964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0" dirty="0" smtClean="0"/>
                        <a:t>+70,6%</a:t>
                      </a:r>
                      <a:endParaRPr lang="fi-FI" b="0" dirty="0"/>
                    </a:p>
                  </a:txBody>
                  <a:tcPr/>
                </a:tc>
              </a:tr>
              <a:tr h="571496">
                <a:tc>
                  <a:txBody>
                    <a:bodyPr/>
                    <a:lstStyle/>
                    <a:p>
                      <a:r>
                        <a:rPr lang="fi-FI" dirty="0" smtClean="0"/>
                        <a:t>Korkea-aste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1 146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1 287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1 680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1 912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0" dirty="0" smtClean="0"/>
                        <a:t>+66,8%</a:t>
                      </a:r>
                      <a:endParaRPr lang="fi-FI" b="0" dirty="0"/>
                    </a:p>
                  </a:txBody>
                  <a:tcPr/>
                </a:tc>
              </a:tr>
              <a:tr h="571496">
                <a:tc>
                  <a:txBody>
                    <a:bodyPr/>
                    <a:lstStyle/>
                    <a:p>
                      <a:r>
                        <a:rPr lang="fi-FI" dirty="0" smtClean="0"/>
                        <a:t>Tuntematon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753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926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</a:t>
                      </a:r>
                      <a:r>
                        <a:rPr lang="fi-FI" baseline="0" dirty="0" smtClean="0"/>
                        <a:t> 256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1 485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0" dirty="0" smtClean="0"/>
                        <a:t>+97,2%</a:t>
                      </a:r>
                      <a:endParaRPr lang="fi-FI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Minne nuoret ovat sijoittuneet ennen kuin 3kk työttömyys ylittyi</a:t>
            </a:r>
            <a:endParaRPr lang="fi-FI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799"/>
            <a:ext cx="7704856" cy="476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Minne nuoret ovat sijoittuneet ennen kuin 3kk työttömyys ylittyi</a:t>
            </a:r>
            <a:endParaRPr lang="fi-FI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6768752" cy="46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64896" cy="936104"/>
          </a:xfrm>
        </p:spPr>
        <p:txBody>
          <a:bodyPr/>
          <a:lstStyle/>
          <a:p>
            <a:r>
              <a:rPr lang="fi-FI" dirty="0" smtClean="0"/>
              <a:t>Missä nuorisotakuussa vielä kehitettävää?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11560" y="1628800"/>
            <a:ext cx="7920000" cy="4419671"/>
          </a:xfrm>
        </p:spPr>
        <p:txBody>
          <a:bodyPr>
            <a:normAutofit fontScale="92500" lnSpcReduction="10000"/>
          </a:bodyPr>
          <a:lstStyle/>
          <a:p>
            <a:r>
              <a:rPr lang="fi-FI" sz="1800" dirty="0" smtClean="0"/>
              <a:t>Työnantajat eivät tunne riittävän hyvin nuorisotakuun mahdollisuuksia</a:t>
            </a:r>
            <a:br>
              <a:rPr lang="fi-FI" sz="1800" dirty="0" smtClean="0"/>
            </a:br>
            <a:r>
              <a:rPr lang="fi-FI" sz="1800" dirty="0" smtClean="0"/>
              <a:t> → työnantajayhteistyön vahvistaminen</a:t>
            </a:r>
            <a:br>
              <a:rPr lang="fi-FI" sz="1800" dirty="0" smtClean="0"/>
            </a:br>
            <a:endParaRPr lang="fi-FI" sz="1800" dirty="0" smtClean="0"/>
          </a:p>
          <a:p>
            <a:r>
              <a:rPr lang="fi-FI" sz="1800" dirty="0" smtClean="0"/>
              <a:t>Työelämään siirtyvien nuorten työelämätuntemusta ja työnhakutaitoja tulee vahvistaa jo opiskeluaikana</a:t>
            </a:r>
            <a:br>
              <a:rPr lang="fi-FI" sz="1800" dirty="0" smtClean="0"/>
            </a:br>
            <a:endParaRPr lang="fi-FI" sz="1800" dirty="0" smtClean="0"/>
          </a:p>
          <a:p>
            <a:r>
              <a:rPr lang="fi-FI" sz="1800" dirty="0" smtClean="0"/>
              <a:t>Nuorten yrittäjyyden tukeminen vaihtoehtona palkkatyölle osana </a:t>
            </a:r>
            <a:r>
              <a:rPr lang="fi-FI" sz="1800" dirty="0" err="1" smtClean="0"/>
              <a:t>TE-palvelujen</a:t>
            </a:r>
            <a:r>
              <a:rPr lang="fi-FI" sz="1800" dirty="0" smtClean="0"/>
              <a:t> aloittavien yrittäjien kokonaisuutta</a:t>
            </a:r>
            <a:br>
              <a:rPr lang="fi-FI" sz="1800" dirty="0" smtClean="0"/>
            </a:br>
            <a:r>
              <a:rPr lang="fi-FI" sz="1800" dirty="0" smtClean="0">
                <a:latin typeface="Calibri"/>
              </a:rPr>
              <a:t>→ </a:t>
            </a:r>
            <a:r>
              <a:rPr lang="fi-FI" sz="1800" dirty="0" smtClean="0"/>
              <a:t>yrittäjyyspajamallin valtakunnallistaminen</a:t>
            </a:r>
          </a:p>
          <a:p>
            <a:pPr>
              <a:buNone/>
            </a:pPr>
            <a:endParaRPr lang="fi-FI" sz="1800" dirty="0" smtClean="0"/>
          </a:p>
          <a:p>
            <a:r>
              <a:rPr lang="fi-FI" sz="1800" dirty="0" smtClean="0"/>
              <a:t>Nuorten mahdollisuutta henkilökohtaiseen ohjaukseen on vahvistettava ja nuorille on oltava riittävästi palveluita, joihin ohjata</a:t>
            </a:r>
          </a:p>
          <a:p>
            <a:pPr>
              <a:buNone/>
            </a:pPr>
            <a:endParaRPr lang="fi-FI" sz="1800" dirty="0" smtClean="0"/>
          </a:p>
          <a:p>
            <a:r>
              <a:rPr lang="fi-FI" sz="1800" dirty="0" smtClean="0"/>
              <a:t>Keskeisten toimijoiden välistä  yhteistyötä sekä tiedonkulkua on edelleen parannettava, jotta nuorten ongelmiin voidaan tarttua ajoissa</a:t>
            </a:r>
            <a:br>
              <a:rPr lang="fi-FI" sz="1800" dirty="0" smtClean="0"/>
            </a:br>
            <a:r>
              <a:rPr lang="fi-FI" sz="1800" dirty="0" smtClean="0"/>
              <a:t> → ennalta ehkäisevä monialainen yhteistyö ja varhainen puuttuminen</a:t>
            </a:r>
          </a:p>
          <a:p>
            <a:endParaRPr lang="fi-FI" sz="1800" dirty="0" smtClean="0"/>
          </a:p>
          <a:p>
            <a:endParaRPr lang="fi-FI" sz="1800" dirty="0" smtClean="0"/>
          </a:p>
          <a:p>
            <a:endParaRPr lang="fi-FI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Missä nuorisotakuussa vielä kehitettävää?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9552" y="1916832"/>
            <a:ext cx="7920000" cy="4032447"/>
          </a:xfrm>
        </p:spPr>
        <p:txBody>
          <a:bodyPr>
            <a:normAutofit fontScale="92500" lnSpcReduction="10000"/>
          </a:bodyPr>
          <a:lstStyle/>
          <a:p>
            <a:r>
              <a:rPr lang="fi-FI" sz="1800" dirty="0" smtClean="0"/>
              <a:t>Oppisopimusmuotoinen opiskelu ei ole mainittavasti lisääntynyt</a:t>
            </a:r>
            <a:br>
              <a:rPr lang="fi-FI" sz="1800" dirty="0" smtClean="0"/>
            </a:br>
            <a:endParaRPr lang="fi-FI" sz="1800" dirty="0" smtClean="0"/>
          </a:p>
          <a:p>
            <a:r>
              <a:rPr lang="fi-FI" sz="1800" dirty="0" smtClean="0"/>
              <a:t>Opintojen aikaisen ohjauksen ja koulutuksen työelämäyhteyksien kehittäminen eri koulutusasteilla</a:t>
            </a:r>
          </a:p>
          <a:p>
            <a:endParaRPr lang="fi-FI" sz="1800" dirty="0" smtClean="0"/>
          </a:p>
          <a:p>
            <a:r>
              <a:rPr lang="fi-FI" sz="1800" dirty="0" smtClean="0"/>
              <a:t>Nykyisellään nuorisotakuu ei ole riittävästi vaikuttanut kaikkein vaikeimmassa asemassa olevien nuorten asemaan</a:t>
            </a:r>
            <a:br>
              <a:rPr lang="fi-FI" sz="1800" dirty="0" smtClean="0"/>
            </a:br>
            <a:r>
              <a:rPr lang="fi-FI" sz="1800" dirty="0" smtClean="0"/>
              <a:t> → nuorten sosiaalityön ja sosiaalisen kuntoutuksen aktiivinen ja toiminnallinen kehittäminen</a:t>
            </a:r>
          </a:p>
          <a:p>
            <a:pPr>
              <a:buNone/>
            </a:pPr>
            <a:endParaRPr lang="fi-FI" sz="1800" dirty="0" smtClean="0"/>
          </a:p>
          <a:p>
            <a:r>
              <a:rPr lang="fi-FI" sz="1800" dirty="0" smtClean="0"/>
              <a:t>Maahanmuuttajanuoret jäävät selvästi kantaväestön nuoria useammin opintojen nivelvaiheissa vaille koulutuspaikkaa </a:t>
            </a:r>
            <a:br>
              <a:rPr lang="fi-FI" sz="1800" dirty="0" smtClean="0"/>
            </a:br>
            <a:r>
              <a:rPr lang="fi-FI" sz="1800" dirty="0" smtClean="0"/>
              <a:t> →</a:t>
            </a:r>
            <a:r>
              <a:rPr lang="fi-FI" sz="1800" dirty="0" smtClean="0">
                <a:latin typeface="Calibri"/>
              </a:rPr>
              <a:t> </a:t>
            </a:r>
            <a:r>
              <a:rPr lang="fi-FI" sz="1800" dirty="0" smtClean="0"/>
              <a:t>oppivelvollisuusiän loppuvaiheessa tai sen jälkeen maahan saapuville nuorille tulisi valtakunnallisesti löytää tehokkaita tapoja päästä koulutuspolun alkuun</a:t>
            </a:r>
          </a:p>
          <a:p>
            <a:endParaRPr lang="fi-FI" sz="1800" dirty="0" smtClean="0"/>
          </a:p>
          <a:p>
            <a:endParaRPr lang="fi-FI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b="1" dirty="0" smtClean="0">
                <a:solidFill>
                  <a:srgbClr val="FF3D15"/>
                </a:solidFill>
              </a:rPr>
              <a:t>Nuorisotakuun indikaattorityökalu</a:t>
            </a:r>
            <a:br>
              <a:rPr lang="fi-FI" sz="2800" b="1" dirty="0" smtClean="0">
                <a:solidFill>
                  <a:srgbClr val="FF3D15"/>
                </a:solidFill>
              </a:rPr>
            </a:br>
            <a:r>
              <a:rPr lang="fi-FI" sz="2000" b="1" dirty="0" err="1" smtClean="0">
                <a:solidFill>
                  <a:srgbClr val="FF3D15"/>
                </a:solidFill>
              </a:rPr>
              <a:t>nuorisotakuu.tietoanuorista.fi</a:t>
            </a:r>
            <a:endParaRPr lang="fi-FI" sz="2000" b="1" dirty="0">
              <a:solidFill>
                <a:srgbClr val="FF3D15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i-FI" dirty="0">
              <a:solidFill>
                <a:srgbClr val="525252"/>
              </a:solidFill>
              <a:latin typeface="+mn-lt"/>
            </a:endParaRPr>
          </a:p>
        </p:txBody>
      </p:sp>
      <p:graphicFrame>
        <p:nvGraphicFramePr>
          <p:cNvPr id="10" name="Taulukko 9"/>
          <p:cNvGraphicFramePr>
            <a:graphicFrameLocks noGrp="1"/>
          </p:cNvGraphicFramePr>
          <p:nvPr>
            <p:extLst/>
          </p:nvPr>
        </p:nvGraphicFramePr>
        <p:xfrm>
          <a:off x="611559" y="1700808"/>
          <a:ext cx="8064898" cy="3457077"/>
        </p:xfrm>
        <a:graphic>
          <a:graphicData uri="http://schemas.openxmlformats.org/drawingml/2006/table">
            <a:tbl>
              <a:tblPr/>
              <a:tblGrid>
                <a:gridCol w="173688"/>
                <a:gridCol w="208425"/>
                <a:gridCol w="4917677"/>
                <a:gridCol w="2117035"/>
                <a:gridCol w="648073"/>
              </a:tblGrid>
              <a:tr h="72008">
                <a:tc gridSpan="3"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Indikaattori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1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Lähde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1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Vuosi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15"/>
                    </a:solidFill>
                  </a:tcPr>
                </a:tc>
              </a:tr>
              <a:tr h="179656">
                <a:tc gridSpan="3">
                  <a:txBody>
                    <a:bodyPr/>
                    <a:lstStyle/>
                    <a:p>
                      <a:pPr algn="l" fontAlgn="t"/>
                      <a:r>
                        <a:rPr lang="fi-F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Vaikutusindikaattorit 1: Nuorten työllistymisen edistäminen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9656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Font typeface="Arial" pitchFamily="34" charset="0"/>
                        <a:buChar char="•"/>
                      </a:pP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Alle 25-vuotiaiden työttömyysaste                            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Tilastokeskus, Työvoimatutkimus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Font typeface="Arial" pitchFamily="34" charset="0"/>
                        <a:buChar char="•"/>
                      </a:pP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Alle 25-vuotiaiden työttömien työnhakijoiden osuus ikäryhmästä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TEM, Työnvälitystilasto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Font typeface="Arial" pitchFamily="34" charset="0"/>
                        <a:buChar char="•"/>
                      </a:pP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Työttömien alle 25-vuotiaiden virta yli 3 kk työttömyyteen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TEM, Työnvälitystilasto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Font typeface="Arial" pitchFamily="34" charset="0"/>
                        <a:buChar char="•"/>
                      </a:pP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Työttömien vastavalmistuneiden virta yli 3 kk työttömyyteen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TEM, Työnvälitystilasto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 gridSpan="3">
                  <a:txBody>
                    <a:bodyPr/>
                    <a:lstStyle/>
                    <a:p>
                      <a:pPr algn="l" fontAlgn="t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Vaikutusindikaattorit 2: Koulutustakuun toteutuminen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9312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Suoraan perusopetuksesta koulutukseen hakematta jättäneet, ne joita ei hyväksytty tai jotka eivät ottaneet paikkaa vastaan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Kouluta-tietokanta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Koulutuksen ulkopuolelle jääneiden 20-29-vuotiaiden nuorten osuus ikäluokasta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Tilastokeskus, Työssäkäyntitilasto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 gridSpan="3">
                  <a:txBody>
                    <a:bodyPr/>
                    <a:lstStyle/>
                    <a:p>
                      <a:pPr algn="l" fontAlgn="t"/>
                      <a:r>
                        <a:rPr lang="fi-F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Vaikutusindikaattorit 3: Nuorten syrjäytymisen ehkäisy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9312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Työttömien tai työvoiman ulkopuolella olevien 15-29-vuotiaiden osuus vastaavan ikäisestä väestöstä (NEET)                                                                   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Tilastokeskus, Työssäkäyntitilasto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757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Pitkäaikaisesti toimeentulotukea saavien 18-24-vuotiaiden nuorten osuus vastaavanikäisestä väestöstä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SOTKAnet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Työkyvyttömyyseläkeläisten osuus 16-29-vuotiaista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Kelasto; Tilastokeskus, väestötilasto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56">
                <a:tc gridSpan="3">
                  <a:txBody>
                    <a:bodyPr/>
                    <a:lstStyle/>
                    <a:p>
                      <a:pPr algn="l" fontAlgn="t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Vaikutusindikaattorit 4: Nuorten syrjäytymisen riskitekijät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9656">
                <a:tc>
                  <a:txBody>
                    <a:bodyPr/>
                    <a:lstStyle/>
                    <a:p>
                      <a:pPr algn="r" fontAlgn="t"/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Perusasteen ja toisen asteen opiskelijat, joilla ei yhtään läheistä ystävää (%)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THL, Kouluterveyskysely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9311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Indikaattorityökalu helpottaa nuorten tilanteen seurantaa</a:t>
            </a:r>
            <a:endParaRPr lang="fi-FI" sz="2800" dirty="0"/>
          </a:p>
        </p:txBody>
      </p:sp>
      <p:sp>
        <p:nvSpPr>
          <p:cNvPr id="5" name="Sisällön paikkamerkk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1600" dirty="0" smtClean="0"/>
              <a:t>Työkalun avulla voidaan seurata nuorten työllistymisen edistämistä, koulutustakuuta, syrjäytymisen ehkäisemistä ja riskitekijöitä kuvaavia tilastotietoja</a:t>
            </a:r>
          </a:p>
          <a:p>
            <a:r>
              <a:rPr lang="fi-FI" sz="1600" dirty="0" smtClean="0"/>
              <a:t>Vertailumahdollisuuksia esim. koko maan, maakunnan, </a:t>
            </a:r>
            <a:r>
              <a:rPr lang="fi-FI" sz="1600" dirty="0" err="1" smtClean="0"/>
              <a:t>ELY-alueen</a:t>
            </a:r>
            <a:r>
              <a:rPr lang="fi-FI" sz="1600" dirty="0" smtClean="0"/>
              <a:t> tai kunnan mukaan sekä sukupuolittain ja aikajaksoittain</a:t>
            </a:r>
            <a:endParaRPr lang="fi-FI" sz="1600" dirty="0"/>
          </a:p>
        </p:txBody>
      </p:sp>
      <p:pic>
        <p:nvPicPr>
          <p:cNvPr id="7" name="Kuva 6"/>
          <p:cNvPicPr/>
          <p:nvPr/>
        </p:nvPicPr>
        <p:blipFill>
          <a:blip r:embed="rId3" cstate="print"/>
          <a:srcRect t="4986" r="8709" b="3878"/>
          <a:stretch>
            <a:fillRect/>
          </a:stretch>
        </p:blipFill>
        <p:spPr bwMode="auto">
          <a:xfrm>
            <a:off x="1115617" y="3140969"/>
            <a:ext cx="36004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uva 7"/>
          <p:cNvPicPr/>
          <p:nvPr/>
        </p:nvPicPr>
        <p:blipFill>
          <a:blip r:embed="rId4" cstate="print"/>
          <a:srcRect t="7479" r="4977" b="3601"/>
          <a:stretch>
            <a:fillRect/>
          </a:stretch>
        </p:blipFill>
        <p:spPr bwMode="auto">
          <a:xfrm>
            <a:off x="4860032" y="3140968"/>
            <a:ext cx="352839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Kaaviokuva 5"/>
          <p:cNvGraphicFramePr/>
          <p:nvPr/>
        </p:nvGraphicFramePr>
        <p:xfrm>
          <a:off x="179512" y="1844824"/>
          <a:ext cx="4752528" cy="4897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mryyttki1\AppData\Local\Microsoft\Windows\Temporary Internet Files\Content.IE5\BXI06YOC\MP900449043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989" b="60500"/>
          <a:stretch>
            <a:fillRect/>
          </a:stretch>
        </p:blipFill>
        <p:spPr bwMode="auto">
          <a:xfrm>
            <a:off x="3059832" y="1916832"/>
            <a:ext cx="3769190" cy="1163018"/>
          </a:xfrm>
          <a:prstGeom prst="rect">
            <a:avLst/>
          </a:prstGeom>
          <a:noFill/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123728" y="-27384"/>
            <a:ext cx="7020272" cy="864096"/>
          </a:xfrm>
        </p:spPr>
        <p:txBody>
          <a:bodyPr/>
          <a:lstStyle/>
          <a:p>
            <a:r>
              <a:rPr lang="fi-FI" sz="2400" dirty="0" smtClean="0"/>
              <a:t>Nuorisotakuun etappeja vuosina 2011–2013</a:t>
            </a:r>
            <a:endParaRPr lang="fi-FI" sz="2400" dirty="0"/>
          </a:p>
        </p:txBody>
      </p:sp>
      <p:sp>
        <p:nvSpPr>
          <p:cNvPr id="4" name="Suorakulmio 3"/>
          <p:cNvSpPr/>
          <p:nvPr/>
        </p:nvSpPr>
        <p:spPr bwMode="auto">
          <a:xfrm>
            <a:off x="0" y="5742000"/>
            <a:ext cx="9144000" cy="111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i-FI" sz="800" smtClean="0">
              <a:solidFill>
                <a:prstClr val="black"/>
              </a:solidFill>
            </a:endParaRPr>
          </a:p>
        </p:txBody>
      </p:sp>
      <p:cxnSp>
        <p:nvCxnSpPr>
          <p:cNvPr id="6" name="Suora nuoliyhdysviiva 5"/>
          <p:cNvCxnSpPr/>
          <p:nvPr/>
        </p:nvCxnSpPr>
        <p:spPr bwMode="auto">
          <a:xfrm>
            <a:off x="0" y="3079851"/>
            <a:ext cx="9144000" cy="0"/>
          </a:xfrm>
          <a:prstGeom prst="straightConnector1">
            <a:avLst/>
          </a:prstGeom>
          <a:noFill/>
          <a:ln w="114300" cap="flat" cmpd="sng" algn="ctr">
            <a:solidFill>
              <a:srgbClr val="00B0F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7" name="Suora yhdysviiva 6"/>
          <p:cNvCxnSpPr/>
          <p:nvPr/>
        </p:nvCxnSpPr>
        <p:spPr bwMode="auto">
          <a:xfrm>
            <a:off x="2051720" y="4509120"/>
            <a:ext cx="0" cy="1224136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Suorakulmio 12"/>
          <p:cNvSpPr/>
          <p:nvPr/>
        </p:nvSpPr>
        <p:spPr>
          <a:xfrm>
            <a:off x="0" y="1556792"/>
            <a:ext cx="129614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9/2011</a:t>
            </a:r>
            <a:r>
              <a:rPr lang="fi-FI" sz="900" b="1" dirty="0" smtClean="0">
                <a:solidFill>
                  <a:srgbClr val="FF3D15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Nuorten yhteiskuntatakuu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-työryhmä asetetaan </a:t>
            </a:r>
          </a:p>
        </p:txBody>
      </p:sp>
      <p:sp>
        <p:nvSpPr>
          <p:cNvPr id="20" name="Suorakulmio 19"/>
          <p:cNvSpPr/>
          <p:nvPr/>
        </p:nvSpPr>
        <p:spPr>
          <a:xfrm>
            <a:off x="1259632" y="764704"/>
            <a:ext cx="2448272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3/2012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Työryhmän loppuraportti ja ehdotukset toimista nuorisotakuun toteuttamiseksi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Hallituksen kehysriihi:</a:t>
            </a:r>
          </a:p>
          <a:p>
            <a:pPr marL="0" lvl="1" algn="ctr">
              <a:buFont typeface="Arial" pitchFamily="34" charset="0"/>
              <a:buChar char="•"/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määrärahat ehdotusten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ja nuorten aikuisten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osaamisohjelman toteutukseen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(27M€ 2013 + 52M€ 2014–2016</a:t>
            </a:r>
          </a:p>
        </p:txBody>
      </p:sp>
      <p:sp>
        <p:nvSpPr>
          <p:cNvPr id="25" name="Suorakulmio 24"/>
          <p:cNvSpPr/>
          <p:nvPr/>
        </p:nvSpPr>
        <p:spPr>
          <a:xfrm>
            <a:off x="5076056" y="735668"/>
            <a:ext cx="18002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Syksy</a:t>
            </a:r>
            <a:r>
              <a:rPr lang="fi-FI" sz="1100" b="1" dirty="0" smtClean="0">
                <a:solidFill>
                  <a:srgbClr val="00B0F0"/>
                </a:solidFill>
                <a:cs typeface="Arial" pitchFamily="34" charset="0"/>
              </a:rPr>
              <a:t> </a:t>
            </a: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2012</a:t>
            </a:r>
            <a:r>
              <a:rPr lang="fi-FI" sz="1100" b="1" dirty="0" smtClean="0">
                <a:solidFill>
                  <a:srgbClr val="00B0F0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Nuorisotakuun aluekiertue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 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Hyviä käytäntöjä kootaan </a:t>
            </a:r>
          </a:p>
        </p:txBody>
      </p:sp>
      <p:sp>
        <p:nvSpPr>
          <p:cNvPr id="27" name="Suorakulmio 26"/>
          <p:cNvSpPr/>
          <p:nvPr/>
        </p:nvSpPr>
        <p:spPr>
          <a:xfrm>
            <a:off x="6228184" y="1522239"/>
            <a:ext cx="1152128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9/2012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err="1" smtClean="0">
                <a:solidFill>
                  <a:prstClr val="black"/>
                </a:solidFill>
                <a:cs typeface="Arial" pitchFamily="34" charset="0"/>
              </a:rPr>
              <a:t>nuorisotakuu.fi</a:t>
            </a: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 avataan</a:t>
            </a:r>
          </a:p>
        </p:txBody>
      </p:sp>
      <p:sp>
        <p:nvSpPr>
          <p:cNvPr id="38" name="Suorakulmio 37"/>
          <p:cNvSpPr/>
          <p:nvPr/>
        </p:nvSpPr>
        <p:spPr>
          <a:xfrm>
            <a:off x="7236296" y="929332"/>
            <a:ext cx="1944216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12/2012</a:t>
            </a:r>
            <a:r>
              <a:rPr lang="fi-FI" sz="1100" b="1" dirty="0" smtClean="0">
                <a:solidFill>
                  <a:srgbClr val="00B0F0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Nuorten työpajoja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270 kunnassa,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14 255 alle 29-vuotiasta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 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Etsivä nuorisotyö tavoitti koko maassa 20 408 nuorta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(pidempiaikaista tukea 14 614)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 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err="1" smtClean="0">
                <a:solidFill>
                  <a:prstClr val="black"/>
                </a:solidFill>
                <a:cs typeface="Arial" pitchFamily="34" charset="0"/>
              </a:rPr>
              <a:t>OMK:n</a:t>
            </a: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 asetus opiskelijaksi ottamisen perusteista ammatillisessa peruskoulutuksessa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 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40" name="Suorakulmio 39"/>
          <p:cNvSpPr/>
          <p:nvPr/>
        </p:nvSpPr>
        <p:spPr>
          <a:xfrm>
            <a:off x="-324544" y="4005064"/>
            <a:ext cx="172819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1.1.2013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Nuorisotakuu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voimaan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 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Uusi laki julkisista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työvoima- ja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yrityspalveluista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 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Uusi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työttömyysturvalaki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 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err="1" smtClean="0">
                <a:solidFill>
                  <a:prstClr val="black"/>
                </a:solidFill>
                <a:cs typeface="Arial" pitchFamily="34" charset="0"/>
              </a:rPr>
              <a:t>TE-palvelu-uudistus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err="1" smtClean="0">
                <a:solidFill>
                  <a:prstClr val="black"/>
                </a:solidFill>
                <a:cs typeface="Arial" pitchFamily="34" charset="0"/>
              </a:rPr>
              <a:t>Sanssi-kortti</a:t>
            </a: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 kaikille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alle 30-vuotiaille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työttömille</a:t>
            </a:r>
          </a:p>
        </p:txBody>
      </p:sp>
      <p:sp>
        <p:nvSpPr>
          <p:cNvPr id="54" name="Suorakulmio 53"/>
          <p:cNvSpPr/>
          <p:nvPr/>
        </p:nvSpPr>
        <p:spPr>
          <a:xfrm>
            <a:off x="1691680" y="5997768"/>
            <a:ext cx="172819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4/2013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Puolustusministeriön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ja pääesikunnan suositukset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nuorisotakuun toteuttamiseksi puolustusvoimissa</a:t>
            </a:r>
          </a:p>
        </p:txBody>
      </p:sp>
      <p:cxnSp>
        <p:nvCxnSpPr>
          <p:cNvPr id="65" name="Suora yhdysviiva 64"/>
          <p:cNvCxnSpPr>
            <a:stCxn id="20" idx="2"/>
          </p:cNvCxnSpPr>
          <p:nvPr/>
        </p:nvCxnSpPr>
        <p:spPr bwMode="auto">
          <a:xfrm>
            <a:off x="2483768" y="2134310"/>
            <a:ext cx="0" cy="934650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sp>
        <p:nvSpPr>
          <p:cNvPr id="71" name="Suorakulmio 70"/>
          <p:cNvSpPr/>
          <p:nvPr/>
        </p:nvSpPr>
        <p:spPr>
          <a:xfrm>
            <a:off x="3275856" y="4365104"/>
            <a:ext cx="2304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6/2013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Kuntoutussäätiön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ensimmäinen väliraportti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HE oppilas- ja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opiskelijahuoltolaiksi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Oppisopimuskoulutuksen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korotettu koulutuskorvaus käyttöön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Ammatillisen peruskoulutuksen opiskelijapaikkoja alueille, joilla paikkoja liian vähän suhteessa nuorten ikäluokkaan</a:t>
            </a:r>
          </a:p>
        </p:txBody>
      </p:sp>
      <p:sp>
        <p:nvSpPr>
          <p:cNvPr id="85" name="Suorakulmio 84"/>
          <p:cNvSpPr/>
          <p:nvPr/>
        </p:nvSpPr>
        <p:spPr>
          <a:xfrm>
            <a:off x="3131840" y="3333472"/>
            <a:ext cx="122413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Kevät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Nuorten aikuisten osaamisohjelma käynnistyy</a:t>
            </a:r>
          </a:p>
          <a:p>
            <a:pPr marL="0" lvl="1" algn="ctr">
              <a:defRPr/>
            </a:pP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0" name="Suorakulmio 89"/>
          <p:cNvSpPr/>
          <p:nvPr/>
        </p:nvSpPr>
        <p:spPr>
          <a:xfrm>
            <a:off x="5436096" y="5770711"/>
            <a:ext cx="129614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9-12/2013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Nuorisotakuun viestintäkampanja</a:t>
            </a:r>
          </a:p>
        </p:txBody>
      </p:sp>
      <p:sp>
        <p:nvSpPr>
          <p:cNvPr id="99" name="Suorakulmio 98"/>
          <p:cNvSpPr/>
          <p:nvPr/>
        </p:nvSpPr>
        <p:spPr>
          <a:xfrm>
            <a:off x="6516216" y="5510262"/>
            <a:ext cx="230425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11/2013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Ensimmäiset tulokset nuorten aikuisten osaamisohjelmasta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Pilotti: uudet opiskelijaksi ottamisen perusteet ammatillisessa koulutuksessa ja </a:t>
            </a:r>
            <a:r>
              <a:rPr lang="fi-FI" sz="900" dirty="0" err="1" smtClean="0">
                <a:solidFill>
                  <a:prstClr val="black"/>
                </a:solidFill>
                <a:cs typeface="Arial" pitchFamily="34" charset="0"/>
              </a:rPr>
              <a:t>opintopolku.fi</a:t>
            </a: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 syksyn 2013 yhteishaussa</a:t>
            </a:r>
          </a:p>
        </p:txBody>
      </p:sp>
      <p:sp>
        <p:nvSpPr>
          <p:cNvPr id="68" name="Tekstikehys 67"/>
          <p:cNvSpPr txBox="1"/>
          <p:nvPr/>
        </p:nvSpPr>
        <p:spPr>
          <a:xfrm>
            <a:off x="899592" y="2431779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b="1" dirty="0" smtClean="0">
                <a:solidFill>
                  <a:srgbClr val="00B0F0"/>
                </a:solidFill>
                <a:latin typeface="Stencil Std" pitchFamily="82" charset="0"/>
                <a:cs typeface="Aharoni" pitchFamily="2" charset="-79"/>
              </a:rPr>
              <a:t>2012</a:t>
            </a:r>
            <a:endParaRPr lang="fi-FI" sz="4400" b="1" dirty="0">
              <a:solidFill>
                <a:srgbClr val="00B0F0"/>
              </a:solidFill>
              <a:latin typeface="Stencil Std" pitchFamily="82" charset="0"/>
              <a:cs typeface="Aharoni" pitchFamily="2" charset="-79"/>
            </a:endParaRPr>
          </a:p>
        </p:txBody>
      </p:sp>
      <p:sp>
        <p:nvSpPr>
          <p:cNvPr id="69" name="Tekstikehys 68"/>
          <p:cNvSpPr txBox="1"/>
          <p:nvPr/>
        </p:nvSpPr>
        <p:spPr>
          <a:xfrm>
            <a:off x="-108520" y="3007843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b="1" dirty="0" smtClean="0">
                <a:solidFill>
                  <a:srgbClr val="00B0F0"/>
                </a:solidFill>
                <a:latin typeface="Stencil Std" pitchFamily="82" charset="0"/>
                <a:cs typeface="Aharoni" pitchFamily="2" charset="-79"/>
              </a:rPr>
              <a:t>2013</a:t>
            </a:r>
          </a:p>
        </p:txBody>
      </p:sp>
      <p:sp>
        <p:nvSpPr>
          <p:cNvPr id="98" name="Suorakulmio 97"/>
          <p:cNvSpPr/>
          <p:nvPr/>
        </p:nvSpPr>
        <p:spPr>
          <a:xfrm>
            <a:off x="3563888" y="764704"/>
            <a:ext cx="154766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Kevät</a:t>
            </a:r>
            <a:r>
              <a:rPr lang="fi-FI" sz="1100" b="1" dirty="0" smtClean="0">
                <a:solidFill>
                  <a:srgbClr val="00B0F0"/>
                </a:solidFill>
                <a:cs typeface="Arial" pitchFamily="34" charset="0"/>
              </a:rPr>
              <a:t> </a:t>
            </a: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2012</a:t>
            </a:r>
            <a:r>
              <a:rPr lang="fi-FI" sz="1100" b="1" dirty="0" smtClean="0">
                <a:solidFill>
                  <a:srgbClr val="00B0F0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Perusopetuksen jälkeisen ammatillisen perusopetukseen valmentavien ja valmistavien koulutusten uudistus käyntiin</a:t>
            </a:r>
          </a:p>
        </p:txBody>
      </p:sp>
      <p:cxnSp>
        <p:nvCxnSpPr>
          <p:cNvPr id="50" name="Suora yhdysviiva 49"/>
          <p:cNvCxnSpPr/>
          <p:nvPr/>
        </p:nvCxnSpPr>
        <p:spPr bwMode="auto">
          <a:xfrm>
            <a:off x="6804248" y="2132856"/>
            <a:ext cx="0" cy="936104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52" name="Suora yhdysviiva 51"/>
          <p:cNvCxnSpPr/>
          <p:nvPr/>
        </p:nvCxnSpPr>
        <p:spPr bwMode="auto">
          <a:xfrm>
            <a:off x="8244408" y="2852936"/>
            <a:ext cx="0" cy="214570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sp>
        <p:nvSpPr>
          <p:cNvPr id="55" name="Suorakulmio 54"/>
          <p:cNvSpPr/>
          <p:nvPr/>
        </p:nvSpPr>
        <p:spPr>
          <a:xfrm>
            <a:off x="971600" y="3338696"/>
            <a:ext cx="1800200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3/2013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Hallituksen kehysriihi:</a:t>
            </a:r>
          </a:p>
          <a:p>
            <a:pPr marL="0" lvl="1" algn="ctr">
              <a:buFont typeface="Arial" pitchFamily="34" charset="0"/>
              <a:buChar char="•"/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Ammatilliseen koulutukseen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10 M€ 2014–2015 ja 14 M€ 2016–2017</a:t>
            </a:r>
          </a:p>
          <a:p>
            <a:pPr marL="0" lvl="1" algn="ctr">
              <a:buFont typeface="Arial" pitchFamily="34" charset="0"/>
              <a:buChar char="•"/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Oppisopimuskoulutukseen ja työssä oppimisen kehittämiseen 17,8 M€ 2014–2015 ja 22,7 M€ 2016–2017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 Oppisopimuskoulutuksen ei-työsuhteinen ennakkojakso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Toimintaohjeisto alueellisille ja paikallisille toimijoille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Kilpailutus: nuorisotakuun tutkimuksellisen tuki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Kuntoutussäätiöltä</a:t>
            </a:r>
          </a:p>
        </p:txBody>
      </p:sp>
      <p:sp>
        <p:nvSpPr>
          <p:cNvPr id="58" name="Suorakulmio 57"/>
          <p:cNvSpPr/>
          <p:nvPr/>
        </p:nvSpPr>
        <p:spPr>
          <a:xfrm>
            <a:off x="2411760" y="4269576"/>
            <a:ext cx="158417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5/2013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Ministereiden tiedotustilaisuus nuorisotakuun toteuttamisesta</a:t>
            </a:r>
          </a:p>
        </p:txBody>
      </p:sp>
      <p:sp>
        <p:nvSpPr>
          <p:cNvPr id="59" name="Suorakulmio 58"/>
          <p:cNvSpPr/>
          <p:nvPr/>
        </p:nvSpPr>
        <p:spPr>
          <a:xfrm>
            <a:off x="4427984" y="3543980"/>
            <a:ext cx="129614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7/2013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err="1" smtClean="0">
                <a:solidFill>
                  <a:prstClr val="black"/>
                </a:solidFill>
                <a:cs typeface="Arial" pitchFamily="34" charset="0"/>
              </a:rPr>
              <a:t>TEM:n</a:t>
            </a: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 ja Rikos-seuraamuslaitoksen yhteistyösopimus</a:t>
            </a:r>
          </a:p>
        </p:txBody>
      </p:sp>
      <p:sp>
        <p:nvSpPr>
          <p:cNvPr id="60" name="Suorakulmio 59"/>
          <p:cNvSpPr/>
          <p:nvPr/>
        </p:nvSpPr>
        <p:spPr>
          <a:xfrm>
            <a:off x="5148064" y="3942635"/>
            <a:ext cx="1512168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9/2013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Koulutustakuu </a:t>
            </a:r>
            <a:br>
              <a:rPr lang="fi-FI" sz="900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voimaan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Uudet valintakriteerit toisen asteen koulutuksessa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HE ammatillisen kuntoutukseen pääsyn kriteerien muutoksista</a:t>
            </a:r>
          </a:p>
        </p:txBody>
      </p:sp>
      <p:sp>
        <p:nvSpPr>
          <p:cNvPr id="61" name="Suorakulmio 60"/>
          <p:cNvSpPr/>
          <p:nvPr/>
        </p:nvSpPr>
        <p:spPr>
          <a:xfrm>
            <a:off x="6228184" y="3284984"/>
            <a:ext cx="12961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10/2013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Kuntoutussäätiön toinen väliraportti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Toimenpideohjelma nuorten </a:t>
            </a:r>
            <a:r>
              <a:rPr lang="fi-FI" sz="900" dirty="0" err="1" smtClean="0">
                <a:solidFill>
                  <a:prstClr val="black"/>
                </a:solidFill>
                <a:cs typeface="Arial" pitchFamily="34" charset="0"/>
              </a:rPr>
              <a:t>työssäoppimisen</a:t>
            </a: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 ja oppisopimus-koulutuksen uudistamiseksi</a:t>
            </a:r>
          </a:p>
        </p:txBody>
      </p:sp>
      <p:sp>
        <p:nvSpPr>
          <p:cNvPr id="62" name="Suorakulmio 61"/>
          <p:cNvSpPr/>
          <p:nvPr/>
        </p:nvSpPr>
        <p:spPr>
          <a:xfrm>
            <a:off x="7524328" y="3356992"/>
            <a:ext cx="16561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12/2013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Opas kuntien monialaisille nuorten palvelu- ja ohjausverkostoille, verkosto lähes joka kunnassa/seutukunnassa</a:t>
            </a:r>
          </a:p>
          <a:p>
            <a:pPr marL="0" lvl="1" algn="ctr">
              <a:defRPr/>
            </a:pP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  <a:sym typeface="Symbol"/>
              </a:rPr>
              <a:t>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endParaRPr lang="fi-FI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Kuntoutussäätiö: keskeiset tulokset nuorisotakuun toimeenpanon käynnistymisestä sekä esitys käytettäviksi indikaattoreiksi</a:t>
            </a:r>
          </a:p>
        </p:txBody>
      </p:sp>
      <p:cxnSp>
        <p:nvCxnSpPr>
          <p:cNvPr id="63" name="Suora yhdysviiva 62"/>
          <p:cNvCxnSpPr/>
          <p:nvPr/>
        </p:nvCxnSpPr>
        <p:spPr bwMode="auto">
          <a:xfrm>
            <a:off x="1907704" y="3068960"/>
            <a:ext cx="0" cy="216024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72" name="Suora yhdysviiva 71"/>
          <p:cNvCxnSpPr/>
          <p:nvPr/>
        </p:nvCxnSpPr>
        <p:spPr bwMode="auto">
          <a:xfrm>
            <a:off x="2699792" y="3068960"/>
            <a:ext cx="0" cy="2880320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74" name="Suora yhdysviiva 73"/>
          <p:cNvCxnSpPr/>
          <p:nvPr/>
        </p:nvCxnSpPr>
        <p:spPr bwMode="auto">
          <a:xfrm>
            <a:off x="3203848" y="3068960"/>
            <a:ext cx="0" cy="1152128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81" name="Suora yhdysviiva 80"/>
          <p:cNvCxnSpPr/>
          <p:nvPr/>
        </p:nvCxnSpPr>
        <p:spPr bwMode="auto">
          <a:xfrm>
            <a:off x="4427984" y="3068960"/>
            <a:ext cx="0" cy="1224136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83" name="Suora yhdysviiva 82"/>
          <p:cNvCxnSpPr/>
          <p:nvPr/>
        </p:nvCxnSpPr>
        <p:spPr bwMode="auto">
          <a:xfrm>
            <a:off x="5076056" y="3068960"/>
            <a:ext cx="0" cy="432048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87" name="Suora yhdysviiva 86"/>
          <p:cNvCxnSpPr/>
          <p:nvPr/>
        </p:nvCxnSpPr>
        <p:spPr bwMode="auto">
          <a:xfrm>
            <a:off x="5940152" y="3068960"/>
            <a:ext cx="0" cy="864096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93" name="Suora yhdysviiva 92"/>
          <p:cNvCxnSpPr>
            <a:endCxn id="61" idx="0"/>
          </p:cNvCxnSpPr>
          <p:nvPr/>
        </p:nvCxnSpPr>
        <p:spPr bwMode="auto">
          <a:xfrm>
            <a:off x="6876256" y="3068960"/>
            <a:ext cx="0" cy="216024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95" name="Suora yhdysviiva 94"/>
          <p:cNvCxnSpPr/>
          <p:nvPr/>
        </p:nvCxnSpPr>
        <p:spPr bwMode="auto">
          <a:xfrm>
            <a:off x="7524328" y="3068960"/>
            <a:ext cx="0" cy="2376264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102" name="Suora yhdysviiva 101"/>
          <p:cNvCxnSpPr/>
          <p:nvPr/>
        </p:nvCxnSpPr>
        <p:spPr bwMode="auto">
          <a:xfrm>
            <a:off x="8244408" y="3068960"/>
            <a:ext cx="0" cy="288032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106" name="Suora yhdysviiva 105"/>
          <p:cNvCxnSpPr/>
          <p:nvPr/>
        </p:nvCxnSpPr>
        <p:spPr bwMode="auto">
          <a:xfrm>
            <a:off x="611560" y="2276872"/>
            <a:ext cx="0" cy="790634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sp>
        <p:nvSpPr>
          <p:cNvPr id="108" name="Suorakulmio 107"/>
          <p:cNvSpPr/>
          <p:nvPr/>
        </p:nvSpPr>
        <p:spPr>
          <a:xfrm>
            <a:off x="4932040" y="1628800"/>
            <a:ext cx="13681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cs typeface="Arial" pitchFamily="34" charset="0"/>
              </a:rPr>
              <a:t>6/2012</a:t>
            </a:r>
            <a:r>
              <a:rPr lang="fi-FI" sz="9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solidFill>
                  <a:prstClr val="black"/>
                </a:solidFill>
                <a:cs typeface="Arial" pitchFamily="34" charset="0"/>
              </a:rPr>
              <a:t>1700 nuorisotakuupaikkaa koulutuksen järjestäjille</a:t>
            </a:r>
          </a:p>
        </p:txBody>
      </p:sp>
      <p:cxnSp>
        <p:nvCxnSpPr>
          <p:cNvPr id="109" name="Suora yhdysviiva 108"/>
          <p:cNvCxnSpPr/>
          <p:nvPr/>
        </p:nvCxnSpPr>
        <p:spPr bwMode="auto">
          <a:xfrm>
            <a:off x="5652120" y="2348880"/>
            <a:ext cx="0" cy="718626"/>
          </a:xfrm>
          <a:prstGeom prst="line">
            <a:avLst/>
          </a:prstGeom>
          <a:noFill/>
          <a:ln w="31750" cap="flat" cmpd="sng" algn="ctr">
            <a:solidFill>
              <a:srgbClr val="00B0F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61178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mryyttki1\AppData\Local\Microsoft\Windows\Temporary Internet Files\Content.IE5\BXI06YOC\MP900449043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989" b="60500"/>
          <a:stretch>
            <a:fillRect/>
          </a:stretch>
        </p:blipFill>
        <p:spPr bwMode="auto">
          <a:xfrm>
            <a:off x="3059832" y="2914054"/>
            <a:ext cx="3769190" cy="1163018"/>
          </a:xfrm>
          <a:prstGeom prst="rect">
            <a:avLst/>
          </a:prstGeom>
          <a:noFill/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123728" y="-27384"/>
            <a:ext cx="7020272" cy="864096"/>
          </a:xfrm>
        </p:spPr>
        <p:txBody>
          <a:bodyPr/>
          <a:lstStyle/>
          <a:p>
            <a:r>
              <a:rPr lang="fi-FI" sz="2400" dirty="0" smtClean="0"/>
              <a:t>Nuorisotakuun etappeja vuosina 2014–2015</a:t>
            </a:r>
            <a:endParaRPr lang="fi-FI" sz="2400" dirty="0"/>
          </a:p>
        </p:txBody>
      </p:sp>
      <p:sp>
        <p:nvSpPr>
          <p:cNvPr id="4" name="Suorakulmio 3"/>
          <p:cNvSpPr/>
          <p:nvPr/>
        </p:nvSpPr>
        <p:spPr bwMode="auto">
          <a:xfrm>
            <a:off x="0" y="5742000"/>
            <a:ext cx="9144000" cy="111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i-FI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uora nuoliyhdysviiva 5"/>
          <p:cNvCxnSpPr/>
          <p:nvPr/>
        </p:nvCxnSpPr>
        <p:spPr bwMode="auto">
          <a:xfrm>
            <a:off x="0" y="4087963"/>
            <a:ext cx="9144000" cy="0"/>
          </a:xfrm>
          <a:prstGeom prst="straightConnector1">
            <a:avLst/>
          </a:prstGeom>
          <a:noFill/>
          <a:ln w="114300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7" name="Suora yhdysviiva 6"/>
          <p:cNvCxnSpPr/>
          <p:nvPr/>
        </p:nvCxnSpPr>
        <p:spPr bwMode="auto">
          <a:xfrm>
            <a:off x="2051720" y="5517232"/>
            <a:ext cx="0" cy="1224136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Suorakulmio 12"/>
          <p:cNvSpPr/>
          <p:nvPr/>
        </p:nvSpPr>
        <p:spPr>
          <a:xfrm>
            <a:off x="0" y="1340768"/>
            <a:ext cx="129614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1/2014</a:t>
            </a:r>
            <a:r>
              <a:rPr lang="fi-FI" sz="9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buNone/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Ammatillisen kuntoutuksen pääsyn kriteerien muutokset voimaan</a:t>
            </a:r>
          </a:p>
          <a:p>
            <a:pPr marL="0" lvl="1" algn="ctr">
              <a:buNone/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 </a:t>
            </a: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Palkkatuen kehittäminen etenee</a:t>
            </a:r>
          </a:p>
        </p:txBody>
      </p:sp>
      <p:sp>
        <p:nvSpPr>
          <p:cNvPr id="20" name="Suorakulmio 19"/>
          <p:cNvSpPr/>
          <p:nvPr/>
        </p:nvSpPr>
        <p:spPr>
          <a:xfrm>
            <a:off x="611560" y="2823900"/>
            <a:ext cx="14401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1–2/2014</a:t>
            </a:r>
            <a:r>
              <a:rPr lang="fi-FI" sz="9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buNone/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Nuorten </a:t>
            </a:r>
            <a:r>
              <a:rPr lang="fi-FI" sz="900" dirty="0" err="1" smtClean="0">
                <a:latin typeface="Arial" pitchFamily="34" charset="0"/>
                <a:cs typeface="Arial" pitchFamily="34" charset="0"/>
              </a:rPr>
              <a:t>työssäoppimis-</a:t>
            </a:r>
            <a:r>
              <a:rPr lang="fi-FI" sz="900" dirty="0" smtClean="0">
                <a:latin typeface="Arial" pitchFamily="34" charset="0"/>
                <a:cs typeface="Arial" pitchFamily="34" charset="0"/>
              </a:rPr>
              <a:t> ja oppisopimusuudistus käynnistyy</a:t>
            </a:r>
          </a:p>
        </p:txBody>
      </p:sp>
      <p:sp>
        <p:nvSpPr>
          <p:cNvPr id="25" name="Suorakulmio 24"/>
          <p:cNvSpPr/>
          <p:nvPr/>
        </p:nvSpPr>
        <p:spPr>
          <a:xfrm>
            <a:off x="2411760" y="908720"/>
            <a:ext cx="237626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Kevät 2014</a:t>
            </a:r>
            <a:r>
              <a:rPr lang="fi-FI" sz="11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err="1" smtClean="0">
                <a:latin typeface="Arial" pitchFamily="34" charset="0"/>
                <a:cs typeface="Arial" pitchFamily="34" charset="0"/>
              </a:rPr>
              <a:t>OKM:n</a:t>
            </a:r>
            <a:r>
              <a:rPr lang="fi-FI" sz="900" dirty="0" smtClean="0">
                <a:latin typeface="Arial" pitchFamily="34" charset="0"/>
                <a:cs typeface="Arial" pitchFamily="34" charset="0"/>
              </a:rPr>
              <a:t> ja </a:t>
            </a:r>
            <a:r>
              <a:rPr lang="fi-FI" sz="900" dirty="0" err="1" smtClean="0">
                <a:latin typeface="Arial" pitchFamily="34" charset="0"/>
                <a:cs typeface="Arial" pitchFamily="34" charset="0"/>
              </a:rPr>
              <a:t>STM:n</a:t>
            </a:r>
            <a:r>
              <a:rPr lang="fi-FI" sz="900" dirty="0" smtClean="0">
                <a:latin typeface="Arial" pitchFamily="34" charset="0"/>
                <a:cs typeface="Arial" pitchFamily="34" charset="0"/>
              </a:rPr>
              <a:t> koulutustilaisuudet oppilas- ja opiskelijahuoltolain toimeenpanosta 8 paikkakunnalla </a:t>
            </a:r>
          </a:p>
        </p:txBody>
      </p:sp>
      <p:sp>
        <p:nvSpPr>
          <p:cNvPr id="27" name="Suorakulmio 26"/>
          <p:cNvSpPr/>
          <p:nvPr/>
        </p:nvSpPr>
        <p:spPr>
          <a:xfrm>
            <a:off x="1403648" y="2109336"/>
            <a:ext cx="136815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3/2014</a:t>
            </a:r>
            <a:endParaRPr lang="fi-FI" sz="900" b="1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Kuntoutussäätiön tutkimus nuorisotakuun ensimmäisestä vuodesta</a:t>
            </a:r>
          </a:p>
        </p:txBody>
      </p:sp>
      <p:sp>
        <p:nvSpPr>
          <p:cNvPr id="38" name="Suorakulmio 37"/>
          <p:cNvSpPr/>
          <p:nvPr/>
        </p:nvSpPr>
        <p:spPr>
          <a:xfrm>
            <a:off x="2699792" y="1704871"/>
            <a:ext cx="18722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5/2014</a:t>
            </a:r>
            <a:r>
              <a:rPr lang="fi-FI" sz="11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Nuorisotakuun Tulevaisuuspaja Messukeskuksessa</a:t>
            </a:r>
            <a:br>
              <a:rPr lang="fi-FI" sz="900" dirty="0" smtClean="0">
                <a:latin typeface="Arial" pitchFamily="34" charset="0"/>
                <a:cs typeface="Arial" pitchFamily="34" charset="0"/>
              </a:rPr>
            </a:b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 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Valtiontalouden tarkastusviraston Tarkastuskertomus nuorisotakuusta 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Nuorisotakuun viestintäkampanja päättyi</a:t>
            </a: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kstikehys 67"/>
          <p:cNvSpPr txBox="1"/>
          <p:nvPr/>
        </p:nvSpPr>
        <p:spPr>
          <a:xfrm>
            <a:off x="899592" y="3439891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b="1" dirty="0" smtClean="0">
                <a:solidFill>
                  <a:srgbClr val="92D050"/>
                </a:solidFill>
                <a:latin typeface="Stencil Std" pitchFamily="82" charset="0"/>
                <a:cs typeface="Aharoni" pitchFamily="2" charset="-79"/>
              </a:rPr>
              <a:t>2014</a:t>
            </a:r>
            <a:endParaRPr lang="fi-FI" sz="4400" b="1" dirty="0">
              <a:solidFill>
                <a:srgbClr val="92D050"/>
              </a:solidFill>
              <a:latin typeface="Stencil Std" pitchFamily="82" charset="0"/>
              <a:cs typeface="Aharoni" pitchFamily="2" charset="-79"/>
            </a:endParaRPr>
          </a:p>
        </p:txBody>
      </p:sp>
      <p:sp>
        <p:nvSpPr>
          <p:cNvPr id="69" name="Tekstikehys 68"/>
          <p:cNvSpPr txBox="1"/>
          <p:nvPr/>
        </p:nvSpPr>
        <p:spPr>
          <a:xfrm>
            <a:off x="-108520" y="4015955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b="1" dirty="0" smtClean="0">
                <a:solidFill>
                  <a:srgbClr val="92D050"/>
                </a:solidFill>
                <a:latin typeface="Stencil Std" pitchFamily="82" charset="0"/>
                <a:cs typeface="Aharoni" pitchFamily="2" charset="-79"/>
              </a:rPr>
              <a:t>2015</a:t>
            </a:r>
          </a:p>
        </p:txBody>
      </p:sp>
      <p:cxnSp>
        <p:nvCxnSpPr>
          <p:cNvPr id="87" name="Suora yhdysviiva 86"/>
          <p:cNvCxnSpPr/>
          <p:nvPr/>
        </p:nvCxnSpPr>
        <p:spPr bwMode="auto">
          <a:xfrm>
            <a:off x="1187624" y="4077072"/>
            <a:ext cx="0" cy="432048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106" name="Suora yhdysviiva 105"/>
          <p:cNvCxnSpPr/>
          <p:nvPr/>
        </p:nvCxnSpPr>
        <p:spPr bwMode="auto">
          <a:xfrm>
            <a:off x="648072" y="2636912"/>
            <a:ext cx="0" cy="1438706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sp>
        <p:nvSpPr>
          <p:cNvPr id="108" name="Suorakulmio 107"/>
          <p:cNvSpPr/>
          <p:nvPr/>
        </p:nvSpPr>
        <p:spPr>
          <a:xfrm>
            <a:off x="1187624" y="1340768"/>
            <a:ext cx="13681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2–3/2014</a:t>
            </a:r>
            <a:r>
              <a:rPr lang="fi-FI" sz="9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Kevään yhteishaku uuden asetuksen mukaisesti</a:t>
            </a:r>
          </a:p>
        </p:txBody>
      </p:sp>
      <p:cxnSp>
        <p:nvCxnSpPr>
          <p:cNvPr id="109" name="Suora yhdysviiva 108"/>
          <p:cNvCxnSpPr/>
          <p:nvPr/>
        </p:nvCxnSpPr>
        <p:spPr bwMode="auto">
          <a:xfrm>
            <a:off x="5220072" y="3356992"/>
            <a:ext cx="0" cy="718626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sp>
        <p:nvSpPr>
          <p:cNvPr id="43" name="Suorakulmio 42"/>
          <p:cNvSpPr/>
          <p:nvPr/>
        </p:nvSpPr>
        <p:spPr>
          <a:xfrm>
            <a:off x="4499992" y="1988840"/>
            <a:ext cx="144016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8/2014</a:t>
            </a:r>
            <a:r>
              <a:rPr lang="fi-FI" sz="11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Hyvän oppilaan- ja opinto-ohjauksen kriteerit käyttöön koulutuksen järjestäjille</a:t>
            </a:r>
            <a:br>
              <a:rPr lang="fi-FI" sz="900" dirty="0" smtClean="0">
                <a:latin typeface="Arial" pitchFamily="34" charset="0"/>
                <a:cs typeface="Arial" pitchFamily="34" charset="0"/>
              </a:rPr>
            </a:b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 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Oppilas- ja opiskelijahuoltolaki voimaan</a:t>
            </a: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Suorakulmio 43"/>
          <p:cNvSpPr/>
          <p:nvPr/>
        </p:nvSpPr>
        <p:spPr>
          <a:xfrm>
            <a:off x="4788024" y="980728"/>
            <a:ext cx="136815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9/2014</a:t>
            </a:r>
            <a:r>
              <a:rPr lang="fi-FI" sz="11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Nuorisotakuun kansainvälinen vertaisoppimistilaisuus Helsingissä</a:t>
            </a:r>
          </a:p>
        </p:txBody>
      </p:sp>
      <p:sp>
        <p:nvSpPr>
          <p:cNvPr id="45" name="Suorakulmio 44"/>
          <p:cNvSpPr/>
          <p:nvPr/>
        </p:nvSpPr>
        <p:spPr>
          <a:xfrm>
            <a:off x="6012160" y="836712"/>
            <a:ext cx="1872208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10/2014</a:t>
            </a:r>
            <a:r>
              <a:rPr lang="fi-FI" sz="11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HE ammatillisen tutkintojärjestelmän uudistamisesta vahvistettu eduskunnassa, laki tulee voimaan 1.8.2015</a:t>
            </a:r>
            <a:br>
              <a:rPr lang="fi-FI" sz="900" dirty="0" smtClean="0">
                <a:latin typeface="Arial" pitchFamily="34" charset="0"/>
                <a:cs typeface="Arial" pitchFamily="34" charset="0"/>
              </a:rPr>
            </a:b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 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HE ammatillisen peruskoulutukseen valmentavien ja valmistavien koulutusten uudistamisesta</a:t>
            </a:r>
            <a:endParaRPr lang="fi-FI" sz="9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Lisää tuloksia nuorten aikuisten osaamisohjelmasta: koulutuksen keskeyttäminen vähenemässä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Nuorisolain uudistus käyntiin</a:t>
            </a:r>
          </a:p>
        </p:txBody>
      </p:sp>
      <p:sp>
        <p:nvSpPr>
          <p:cNvPr id="47" name="Suorakulmio 46"/>
          <p:cNvSpPr/>
          <p:nvPr/>
        </p:nvSpPr>
        <p:spPr>
          <a:xfrm>
            <a:off x="7775848" y="2924944"/>
            <a:ext cx="136815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11/2014</a:t>
            </a:r>
            <a:r>
              <a:rPr lang="fi-FI" sz="11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Selvitys nuorten sosiaalisesta kuntoutuksesta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Suorakulmio 47"/>
          <p:cNvSpPr/>
          <p:nvPr/>
        </p:nvSpPr>
        <p:spPr>
          <a:xfrm>
            <a:off x="251520" y="4581128"/>
            <a:ext cx="18722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None/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1/2015</a:t>
            </a:r>
            <a:r>
              <a:rPr lang="fi-FI" sz="9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algn="ctr">
              <a:buNone/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Nuorisotakuun kuntakokeilut alkavat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Palkkatukea koskeva lainsäädäntö uudistuu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Nuorisotakuun avainindikaattorit löytyvät </a:t>
            </a:r>
            <a:r>
              <a:rPr lang="fi-FI" sz="900" dirty="0" err="1" smtClean="0">
                <a:latin typeface="Arial" pitchFamily="34" charset="0"/>
                <a:cs typeface="Arial" pitchFamily="34" charset="0"/>
              </a:rPr>
              <a:t>nuorisotakuu.tietoanuorista.fi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Suora yhdysviiva 50"/>
          <p:cNvCxnSpPr/>
          <p:nvPr/>
        </p:nvCxnSpPr>
        <p:spPr bwMode="auto">
          <a:xfrm>
            <a:off x="3635896" y="3284984"/>
            <a:ext cx="0" cy="790634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64" name="Suora yhdysviiva 63"/>
          <p:cNvCxnSpPr/>
          <p:nvPr/>
        </p:nvCxnSpPr>
        <p:spPr bwMode="auto">
          <a:xfrm>
            <a:off x="6948264" y="3356992"/>
            <a:ext cx="0" cy="720080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67" name="Suora yhdysviiva 66"/>
          <p:cNvCxnSpPr/>
          <p:nvPr/>
        </p:nvCxnSpPr>
        <p:spPr bwMode="auto">
          <a:xfrm>
            <a:off x="8459924" y="3789040"/>
            <a:ext cx="0" cy="257249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26" name="Suora yhdysviiva 25"/>
          <p:cNvCxnSpPr/>
          <p:nvPr/>
        </p:nvCxnSpPr>
        <p:spPr bwMode="auto">
          <a:xfrm>
            <a:off x="2771800" y="4077072"/>
            <a:ext cx="0" cy="360040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sp>
        <p:nvSpPr>
          <p:cNvPr id="30" name="Tekstikehys 29"/>
          <p:cNvSpPr txBox="1"/>
          <p:nvPr/>
        </p:nvSpPr>
        <p:spPr>
          <a:xfrm>
            <a:off x="1835696" y="4518898"/>
            <a:ext cx="187220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Kevät 2015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fi-FI" sz="900" dirty="0" smtClean="0">
                <a:latin typeface="Arial" pitchFamily="34" charset="0"/>
                <a:cs typeface="Arial" pitchFamily="34" charset="0"/>
              </a:rPr>
              <a:t>Matalan kynnyksen Ohjaamo-malli käyntiin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Nettiohjausta aletaan kehittää valtakunnalliseksi palveluksi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Valtakunnallisen nuorisotakuu-työryhmän loppuraportti jatkoesityksineen julkaistaan</a:t>
            </a:r>
          </a:p>
          <a:p>
            <a:pPr marL="0" lvl="1" algn="ctr">
              <a:defRPr/>
            </a:pPr>
            <a:r>
              <a:rPr lang="fi-FI" sz="900" b="1" dirty="0" smtClean="0">
                <a:latin typeface="Arial" pitchFamily="34" charset="0"/>
                <a:cs typeface="Arial" pitchFamily="34" charset="0"/>
                <a:sym typeface="Symbol"/>
              </a:rPr>
              <a:t></a:t>
            </a: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pPr marL="0" lvl="1" algn="ctr">
              <a:defRPr/>
            </a:pPr>
            <a:r>
              <a:rPr lang="fi-FI" sz="900" dirty="0" smtClean="0">
                <a:latin typeface="Arial" pitchFamily="34" charset="0"/>
                <a:cs typeface="Arial" pitchFamily="34" charset="0"/>
              </a:rPr>
              <a:t>Komission </a:t>
            </a:r>
            <a:r>
              <a:rPr lang="fi-FI" sz="900" dirty="0" err="1" smtClean="0">
                <a:latin typeface="Arial" pitchFamily="34" charset="0"/>
                <a:cs typeface="Arial" pitchFamily="34" charset="0"/>
              </a:rPr>
              <a:t>nuorisotakuu-viesitntäkampanja</a:t>
            </a:r>
            <a:r>
              <a:rPr lang="fi-FI" sz="900" dirty="0" smtClean="0">
                <a:latin typeface="Arial" pitchFamily="34" charset="0"/>
                <a:cs typeface="Arial" pitchFamily="34" charset="0"/>
              </a:rPr>
              <a:t> käynnistyy</a:t>
            </a:r>
          </a:p>
          <a:p>
            <a:pPr marL="0" lvl="1" algn="ctr">
              <a:defRPr/>
            </a:pPr>
            <a:endParaRPr lang="fi-FI" sz="900" dirty="0" smtClean="0">
              <a:latin typeface="Arial" pitchFamily="34" charset="0"/>
              <a:cs typeface="Arial" pitchFamily="34" charset="0"/>
            </a:endParaRPr>
          </a:p>
          <a:p>
            <a:endParaRPr lang="fi-FI" dirty="0"/>
          </a:p>
        </p:txBody>
      </p:sp>
      <p:sp>
        <p:nvSpPr>
          <p:cNvPr id="33" name="Tekstikehys 32"/>
          <p:cNvSpPr txBox="1"/>
          <p:nvPr/>
        </p:nvSpPr>
        <p:spPr>
          <a:xfrm>
            <a:off x="4211960" y="4509120"/>
            <a:ext cx="15121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900" dirty="0" smtClean="0"/>
              <a:t>Toistetaan tutkimus nuorista työmarkkinoiden ja opiskelun ulkopuolella</a:t>
            </a:r>
            <a:endParaRPr lang="fi-FI" sz="900" dirty="0"/>
          </a:p>
        </p:txBody>
      </p:sp>
      <p:cxnSp>
        <p:nvCxnSpPr>
          <p:cNvPr id="34" name="Suora yhdysviiva 33"/>
          <p:cNvCxnSpPr/>
          <p:nvPr/>
        </p:nvCxnSpPr>
        <p:spPr bwMode="auto">
          <a:xfrm>
            <a:off x="4139952" y="4077072"/>
            <a:ext cx="0" cy="1008112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sp>
        <p:nvSpPr>
          <p:cNvPr id="37" name="Tekstikehys 36"/>
          <p:cNvSpPr txBox="1"/>
          <p:nvPr/>
        </p:nvSpPr>
        <p:spPr>
          <a:xfrm>
            <a:off x="3419872" y="5157192"/>
            <a:ext cx="144016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solidFill>
                  <a:srgbClr val="FF3D15"/>
                </a:solidFill>
                <a:latin typeface="Arial" pitchFamily="34" charset="0"/>
                <a:cs typeface="Arial" pitchFamily="34" charset="0"/>
              </a:rPr>
              <a:t>4/2015</a:t>
            </a:r>
            <a:endParaRPr lang="fi-FI" sz="11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i-FI" sz="900" dirty="0" smtClean="0"/>
              <a:t>Uusi sosiaalihuoltolaki voimaan; omatyöntekijä</a:t>
            </a:r>
            <a:endParaRPr lang="fi-FI" sz="900" dirty="0"/>
          </a:p>
        </p:txBody>
      </p:sp>
      <p:cxnSp>
        <p:nvCxnSpPr>
          <p:cNvPr id="40" name="Suora yhdysviiva 39"/>
          <p:cNvCxnSpPr/>
          <p:nvPr/>
        </p:nvCxnSpPr>
        <p:spPr bwMode="auto">
          <a:xfrm>
            <a:off x="4860032" y="4077072"/>
            <a:ext cx="0" cy="360040"/>
          </a:xfrm>
          <a:prstGeom prst="line">
            <a:avLst/>
          </a:prstGeom>
          <a:noFill/>
          <a:ln w="31750" cap="flat" cmpd="sng" algn="ctr">
            <a:solidFill>
              <a:srgbClr val="92D050"/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4298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000" cy="864096"/>
          </a:xfrm>
        </p:spPr>
        <p:txBody>
          <a:bodyPr/>
          <a:lstStyle/>
          <a:p>
            <a:r>
              <a:rPr lang="fi-FI" sz="3200" dirty="0" smtClean="0"/>
              <a:t>Havaintoja nuorisotakuun toteutuksesta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000" cy="4752528"/>
          </a:xfrm>
        </p:spPr>
        <p:txBody>
          <a:bodyPr>
            <a:normAutofit/>
          </a:bodyPr>
          <a:lstStyle/>
          <a:p>
            <a:pPr>
              <a:buNone/>
            </a:pPr>
            <a:endParaRPr lang="fi-FI" sz="1600" dirty="0" smtClean="0"/>
          </a:p>
          <a:p>
            <a:r>
              <a:rPr lang="fi-FI" sz="1600" dirty="0" smtClean="0"/>
              <a:t>Nuoriin, heidän palvelutarpeisiinsa ja palvelujen kehittämiseen kiinnitetään aiempaa enemmän huomiota</a:t>
            </a:r>
            <a:endParaRPr lang="fi-FI" sz="1600" dirty="0" smtClean="0">
              <a:cs typeface="Calibri"/>
            </a:endParaRPr>
          </a:p>
          <a:p>
            <a:pPr>
              <a:buNone/>
            </a:pPr>
            <a:endParaRPr lang="fi-FI" sz="1600" dirty="0" smtClean="0">
              <a:cs typeface="Calibri"/>
            </a:endParaRPr>
          </a:p>
          <a:p>
            <a:r>
              <a:rPr lang="fi-FI" sz="1600" dirty="0" smtClean="0">
                <a:cs typeface="Calibri"/>
              </a:rPr>
              <a:t>Toimijoiden välinen ja sisäinen yhteistyö on tehostunut nuorisotakuun myötä.</a:t>
            </a:r>
            <a:endParaRPr lang="fi-FI" sz="1600" dirty="0" smtClean="0"/>
          </a:p>
          <a:p>
            <a:pPr lvl="0"/>
            <a:endParaRPr lang="fi-FI" sz="1600" dirty="0" smtClean="0"/>
          </a:p>
          <a:p>
            <a:pPr lvl="0"/>
            <a:r>
              <a:rPr lang="fi-FI" sz="1600" dirty="0" smtClean="0"/>
              <a:t>Talouden haastava tilanne on lisännyt nuorten työttömyyttä, mutta nuorten määrä </a:t>
            </a:r>
            <a:r>
              <a:rPr lang="fi-FI" sz="1600" dirty="0" err="1" smtClean="0"/>
              <a:t>TE-palveluissa</a:t>
            </a:r>
            <a:r>
              <a:rPr lang="fi-FI" sz="1600" dirty="0" smtClean="0"/>
              <a:t> on kasvanut ja alueilla on panostettu nuorten palveluohjaukseen.</a:t>
            </a:r>
          </a:p>
          <a:p>
            <a:pPr lvl="0">
              <a:buNone/>
            </a:pPr>
            <a:endParaRPr lang="fi-FI" sz="1600" dirty="0" smtClean="0"/>
          </a:p>
          <a:p>
            <a:pPr lvl="0"/>
            <a:r>
              <a:rPr lang="fi-FI" sz="1600" dirty="0" smtClean="0"/>
              <a:t>Vaikka nuorisotakuun toteutus on käynnistynyt varsin epätasaisesti eri alueilla, on nuorisotakuu nostettu useilla paikkakunnilla ja seuduilla poliittisella tasolla keskeiseksi painopisteeksi</a:t>
            </a:r>
            <a:br>
              <a:rPr lang="fi-FI" sz="1600" dirty="0" smtClean="0"/>
            </a:br>
            <a:r>
              <a:rPr lang="fi-FI" sz="1600" dirty="0" smtClean="0">
                <a:latin typeface="Calibri"/>
              </a:rPr>
              <a:t>→ </a:t>
            </a:r>
            <a:r>
              <a:rPr lang="fi-FI" sz="1600" dirty="0" smtClean="0"/>
              <a:t>parhaiten nuorisotakuu on käynnistynyt alueilla, joilla yhteistyörakenteet ovat olleet toiminnassa entuudestaan</a:t>
            </a:r>
            <a:endParaRPr lang="fi-FI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0000" cy="864096"/>
          </a:xfrm>
        </p:spPr>
        <p:txBody>
          <a:bodyPr/>
          <a:lstStyle/>
          <a:p>
            <a:r>
              <a:rPr lang="fi-FI" sz="3200" dirty="0" smtClean="0"/>
              <a:t>Havaintoja nuorisotakuun toteutuksesta</a:t>
            </a:r>
            <a:endParaRPr lang="fi-FI" sz="3200" dirty="0"/>
          </a:p>
        </p:txBody>
      </p:sp>
      <p:sp>
        <p:nvSpPr>
          <p:cNvPr id="5" name="Sisällön paikkamerkki 4"/>
          <p:cNvSpPr>
            <a:spLocks noGrp="1"/>
          </p:cNvSpPr>
          <p:nvPr>
            <p:ph idx="1"/>
          </p:nvPr>
        </p:nvSpPr>
        <p:spPr>
          <a:xfrm>
            <a:off x="611560" y="1700808"/>
            <a:ext cx="7920000" cy="43653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fi-FI" sz="1600" dirty="0" smtClean="0">
              <a:latin typeface="+mn-lt"/>
              <a:cs typeface="Calibri"/>
            </a:endParaRPr>
          </a:p>
          <a:p>
            <a:r>
              <a:rPr lang="fi-FI" sz="1600" dirty="0" smtClean="0"/>
              <a:t>Nuorisotakuun tuoman lisärahoituksen myötä etsivää </a:t>
            </a:r>
            <a:r>
              <a:rPr lang="fi-FI" sz="1600" dirty="0" smtClean="0">
                <a:latin typeface="+mn-lt"/>
                <a:cs typeface="Calibri"/>
              </a:rPr>
              <a:t>nuorisotyötä tehdään nyt maan laajuisesti</a:t>
            </a:r>
          </a:p>
          <a:p>
            <a:pPr>
              <a:buNone/>
            </a:pPr>
            <a:r>
              <a:rPr lang="fi-FI" sz="1600" dirty="0" smtClean="0">
                <a:latin typeface="+mn-lt"/>
                <a:cs typeface="Calibri"/>
              </a:rPr>
              <a:t>	</a:t>
            </a:r>
            <a:r>
              <a:rPr lang="fi-FI" sz="1600" dirty="0" smtClean="0">
                <a:latin typeface="Calibri"/>
                <a:cs typeface="Calibri"/>
              </a:rPr>
              <a:t>→ </a:t>
            </a:r>
            <a:r>
              <a:rPr lang="fi-FI" sz="1600" dirty="0" smtClean="0">
                <a:latin typeface="+mn-lt"/>
                <a:cs typeface="Calibri"/>
              </a:rPr>
              <a:t>etsivän nuorisotyön tavoittamien nuorten määrä on kasvanut</a:t>
            </a:r>
          </a:p>
          <a:p>
            <a:pPr>
              <a:buNone/>
            </a:pPr>
            <a:r>
              <a:rPr lang="fi-FI" sz="1600" dirty="0" smtClean="0">
                <a:latin typeface="+mn-lt"/>
              </a:rPr>
              <a:t>	</a:t>
            </a:r>
            <a:r>
              <a:rPr lang="fi-FI" sz="1600" dirty="0" smtClean="0">
                <a:latin typeface="Calibri"/>
              </a:rPr>
              <a:t>→ </a:t>
            </a:r>
            <a:r>
              <a:rPr lang="fi-FI" sz="1600" dirty="0" smtClean="0"/>
              <a:t>yhä useampi nuori saa myös pitempiaikaista tukea etsivältä nuorisotyöltä</a:t>
            </a:r>
            <a:endParaRPr lang="fi-FI" sz="1600" dirty="0" smtClean="0">
              <a:latin typeface="+mn-lt"/>
              <a:cs typeface="Calibri"/>
            </a:endParaRPr>
          </a:p>
          <a:p>
            <a:endParaRPr lang="fi-FI" sz="1600" dirty="0" smtClean="0">
              <a:latin typeface="+mn-lt"/>
              <a:cs typeface="Calibri"/>
            </a:endParaRPr>
          </a:p>
          <a:p>
            <a:r>
              <a:rPr lang="fi-FI" sz="1600" dirty="0" smtClean="0"/>
              <a:t>Perusopetuksen 9. luokan päättäneiden osalta lähes 99 % on saanut opiskelupaikan joko ammatillisen ja lukiokoulutuksen yhteishaussa tai valmistavien koulutusten haussa.</a:t>
            </a:r>
          </a:p>
          <a:p>
            <a:endParaRPr lang="fi-FI" sz="1600" dirty="0" smtClean="0"/>
          </a:p>
          <a:p>
            <a:r>
              <a:rPr lang="fi-FI" sz="1600" dirty="0" smtClean="0"/>
              <a:t>Vuonna 2014 korotettua koulutuskorvausta on maksettu 268 oppisopimusopiskelijasta. Koulutuskorvaus on ensimmäisenä oppisopimusvuonna 800e/kk, toisena 500e/kk ja kolmantena 300e/kk.</a:t>
            </a:r>
          </a:p>
          <a:p>
            <a:pPr>
              <a:buNone/>
            </a:pPr>
            <a:endParaRPr lang="fi-FI" sz="1800" dirty="0" smtClean="0">
              <a:cs typeface="Calibri"/>
            </a:endParaRPr>
          </a:p>
          <a:p>
            <a:r>
              <a:rPr lang="fi-FI" sz="1600" dirty="0" smtClean="0">
                <a:latin typeface="+mn-lt"/>
                <a:cs typeface="Times New Roman" pitchFamily="18" charset="0"/>
              </a:rPr>
              <a:t>Nuorten aikuisten osaamisohjelma on toistaiseksi saavuttanut opiskelijamääräiset tavoitteensa oppisopimusmuotoista koulutusta lukuun ottamatta</a:t>
            </a:r>
          </a:p>
          <a:p>
            <a:pPr>
              <a:buNone/>
            </a:pPr>
            <a:r>
              <a:rPr lang="fi-FI" sz="1600" dirty="0" smtClean="0">
                <a:latin typeface="+mn-lt"/>
                <a:cs typeface="Times New Roman" pitchFamily="18" charset="0"/>
              </a:rPr>
              <a:t>	</a:t>
            </a:r>
            <a:r>
              <a:rPr lang="fi-FI" sz="1600" dirty="0" smtClean="0">
                <a:latin typeface="Calibri"/>
                <a:cs typeface="Times New Roman" pitchFamily="18" charset="0"/>
              </a:rPr>
              <a:t>→ </a:t>
            </a:r>
            <a:r>
              <a:rPr lang="fi-FI" sz="1600" dirty="0" smtClean="0">
                <a:latin typeface="+mn-lt"/>
                <a:cs typeface="Times New Roman" pitchFamily="18" charset="0"/>
              </a:rPr>
              <a:t>entistä useampi 20-29 -vuotias nuori saa suoritettua toisen asteen tutkinnon </a:t>
            </a:r>
          </a:p>
          <a:p>
            <a:endParaRPr lang="fi-FI" sz="1800" dirty="0" smtClean="0">
              <a:cs typeface="Calibri"/>
            </a:endParaRPr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Etsivä ja Työpaja 2014.JPG"/>
          <p:cNvPicPr>
            <a:picLocks noChangeAspect="1"/>
          </p:cNvPicPr>
          <p:nvPr/>
        </p:nvPicPr>
        <p:blipFill>
          <a:blip r:embed="rId3" cstate="print"/>
          <a:srcRect l="10170" t="4851" r="9642" b="4851"/>
          <a:stretch>
            <a:fillRect/>
          </a:stretch>
        </p:blipFill>
        <p:spPr>
          <a:xfrm>
            <a:off x="4837814" y="0"/>
            <a:ext cx="4306186" cy="6858000"/>
          </a:xfrm>
          <a:prstGeom prst="rect">
            <a:avLst/>
          </a:prstGeom>
        </p:spPr>
      </p:pic>
      <p:graphicFrame>
        <p:nvGraphicFramePr>
          <p:cNvPr id="5" name="Kaaviokuva 4"/>
          <p:cNvGraphicFramePr/>
          <p:nvPr/>
        </p:nvGraphicFramePr>
        <p:xfrm>
          <a:off x="0" y="692696"/>
          <a:ext cx="4752529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361427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mryyttki1\AppData\Local\Microsoft\Windows\Temporary Internet Files\Content.Outlook\W84PZQNR\Ohjaus_ja_palveluverkosto_2014.jpg"/>
          <p:cNvPicPr>
            <a:picLocks noChangeAspect="1" noChangeArrowheads="1"/>
          </p:cNvPicPr>
          <p:nvPr/>
        </p:nvPicPr>
        <p:blipFill>
          <a:blip r:embed="rId3" cstate="print"/>
          <a:srcRect l="12845" t="7113" r="13131" b="3801"/>
          <a:stretch>
            <a:fillRect/>
          </a:stretch>
        </p:blipFill>
        <p:spPr bwMode="auto">
          <a:xfrm>
            <a:off x="5111552" y="0"/>
            <a:ext cx="4032448" cy="6858001"/>
          </a:xfrm>
          <a:prstGeom prst="rect">
            <a:avLst/>
          </a:prstGeom>
          <a:noFill/>
        </p:spPr>
      </p:pic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251520" y="2348880"/>
            <a:ext cx="4824536" cy="864096"/>
          </a:xfrm>
        </p:spPr>
        <p:txBody>
          <a:bodyPr/>
          <a:lstStyle/>
          <a:p>
            <a:r>
              <a:rPr lang="fi-FI" sz="3200" dirty="0" smtClean="0"/>
              <a:t>Nuorten ohjaus- ja palveluverkoston kattavuus vuonna 2014</a:t>
            </a:r>
            <a:endParaRPr lang="fi-FI" sz="3200" dirty="0"/>
          </a:p>
        </p:txBody>
      </p:sp>
    </p:spTree>
    <p:extLst>
      <p:ext uri="{BB962C8B-B14F-4D97-AF65-F5344CB8AC3E}">
        <p14:creationId xmlns="" xmlns:p14="http://schemas.microsoft.com/office/powerpoint/2010/main" val="4298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20000" cy="648072"/>
          </a:xfrm>
        </p:spPr>
        <p:txBody>
          <a:bodyPr/>
          <a:lstStyle/>
          <a:p>
            <a:r>
              <a:rPr lang="fi-FI" sz="3200" dirty="0" smtClean="0"/>
              <a:t>Työttömien alle 25-vuotiaiden virta yli 3kk työttömyyteen</a:t>
            </a:r>
            <a:endParaRPr lang="fi-FI" sz="3200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531" y="1700808"/>
            <a:ext cx="764276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000" cy="864096"/>
          </a:xfrm>
        </p:spPr>
        <p:txBody>
          <a:bodyPr/>
          <a:lstStyle/>
          <a:p>
            <a:r>
              <a:rPr lang="fi-FI" sz="2800" dirty="0" smtClean="0"/>
              <a:t>Nuorten työttömyyden keston kehitys suhteessa muihin ikäryhmiin</a:t>
            </a:r>
            <a:endParaRPr lang="fi-FI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7344816" cy="4792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_NT56_esitys_FI_V____RGB">
  <a:themeElements>
    <a:clrScheme name="Nuorisotaku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85220"/>
      </a:accent1>
      <a:accent2>
        <a:srgbClr val="525252"/>
      </a:accent2>
      <a:accent3>
        <a:srgbClr val="F0AA42"/>
      </a:accent3>
      <a:accent4>
        <a:srgbClr val="981912"/>
      </a:accent4>
      <a:accent5>
        <a:srgbClr val="00A2D6"/>
      </a:accent5>
      <a:accent6>
        <a:srgbClr val="F6A48F"/>
      </a:accent6>
      <a:hlink>
        <a:srgbClr val="0000FF"/>
      </a:hlink>
      <a:folHlink>
        <a:srgbClr val="80008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TEM_NT56_esitys_FI_V____RGB</Template>
  <TotalTime>0</TotalTime>
  <Words>798</Words>
  <Application>Microsoft Office PowerPoint</Application>
  <PresentationFormat>Näytössä katseltava diaesitys (4:3)</PresentationFormat>
  <Paragraphs>289</Paragraphs>
  <Slides>17</Slides>
  <Notes>13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17</vt:i4>
      </vt:variant>
    </vt:vector>
  </HeadingPairs>
  <TitlesOfParts>
    <vt:vector size="18" baseType="lpstr">
      <vt:lpstr>TEM_NT56_esitys_FI_V____RGB</vt:lpstr>
      <vt:lpstr>Dia 1</vt:lpstr>
      <vt:lpstr>Nuorisotakuun etappeja vuosina 2011–2013</vt:lpstr>
      <vt:lpstr>Nuorisotakuun etappeja vuosina 2014–2015</vt:lpstr>
      <vt:lpstr>Havaintoja nuorisotakuun toteutuksesta</vt:lpstr>
      <vt:lpstr>Havaintoja nuorisotakuun toteutuksesta</vt:lpstr>
      <vt:lpstr>Dia 6</vt:lpstr>
      <vt:lpstr>Nuorten ohjaus- ja palveluverkoston kattavuus vuonna 2014</vt:lpstr>
      <vt:lpstr>Työttömien alle 25-vuotiaiden virta yli 3kk työttömyyteen</vt:lpstr>
      <vt:lpstr>Nuorten työttömyyden keston kehitys suhteessa muihin ikäryhmiin</vt:lpstr>
      <vt:lpstr>Työttömät alle 25v nuoret koulutuksen mukaan 2011 - 2014</vt:lpstr>
      <vt:lpstr>Minne nuoret ovat sijoittuneet ennen kuin 3kk työttömyys ylittyi</vt:lpstr>
      <vt:lpstr>Minne nuoret ovat sijoittuneet ennen kuin 3kk työttömyys ylittyi</vt:lpstr>
      <vt:lpstr>Missä nuorisotakuussa vielä kehitettävää?</vt:lpstr>
      <vt:lpstr>Missä nuorisotakuussa vielä kehitettävää?</vt:lpstr>
      <vt:lpstr>Nuorisotakuun indikaattorityökalu nuorisotakuu.tietoanuorista.fi</vt:lpstr>
      <vt:lpstr>Indikaattorityökalu helpottaa nuorten tilanteen seurantaa</vt:lpstr>
      <vt:lpstr>Dia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2013-05-22T09:27:12Z</dcterms:created>
  <dcterms:modified xsi:type="dcterms:W3CDTF">2015-03-12T14:23:22Z</dcterms:modified>
</cp:coreProperties>
</file>